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7"/>
  </p:notesMasterIdLst>
  <p:sldIdLst>
    <p:sldId id="256" r:id="rId2"/>
    <p:sldId id="295" r:id="rId3"/>
    <p:sldId id="270" r:id="rId4"/>
    <p:sldId id="272" r:id="rId5"/>
    <p:sldId id="262" r:id="rId6"/>
    <p:sldId id="390" r:id="rId7"/>
    <p:sldId id="391" r:id="rId8"/>
    <p:sldId id="392" r:id="rId9"/>
    <p:sldId id="357" r:id="rId10"/>
    <p:sldId id="385" r:id="rId11"/>
    <p:sldId id="388" r:id="rId12"/>
    <p:sldId id="386" r:id="rId13"/>
    <p:sldId id="393" r:id="rId14"/>
    <p:sldId id="394" r:id="rId15"/>
    <p:sldId id="395" r:id="rId16"/>
    <p:sldId id="360" r:id="rId17"/>
    <p:sldId id="361" r:id="rId18"/>
    <p:sldId id="369" r:id="rId19"/>
    <p:sldId id="379" r:id="rId20"/>
    <p:sldId id="362" r:id="rId21"/>
    <p:sldId id="355" r:id="rId22"/>
    <p:sldId id="350" r:id="rId23"/>
    <p:sldId id="363" r:id="rId24"/>
    <p:sldId id="365" r:id="rId25"/>
    <p:sldId id="354" r:id="rId26"/>
    <p:sldId id="376" r:id="rId27"/>
    <p:sldId id="377" r:id="rId28"/>
    <p:sldId id="378" r:id="rId29"/>
    <p:sldId id="380" r:id="rId30"/>
    <p:sldId id="359" r:id="rId31"/>
    <p:sldId id="366" r:id="rId32"/>
    <p:sldId id="367" r:id="rId33"/>
    <p:sldId id="368" r:id="rId34"/>
    <p:sldId id="358" r:id="rId35"/>
    <p:sldId id="356" r:id="rId36"/>
    <p:sldId id="340" r:id="rId37"/>
    <p:sldId id="345" r:id="rId38"/>
    <p:sldId id="346" r:id="rId39"/>
    <p:sldId id="347" r:id="rId40"/>
    <p:sldId id="348" r:id="rId41"/>
    <p:sldId id="352" r:id="rId42"/>
    <p:sldId id="353" r:id="rId43"/>
    <p:sldId id="342" r:id="rId44"/>
    <p:sldId id="341" r:id="rId45"/>
    <p:sldId id="344" r:id="rId46"/>
    <p:sldId id="343" r:id="rId47"/>
    <p:sldId id="349" r:id="rId48"/>
    <p:sldId id="351" r:id="rId49"/>
    <p:sldId id="260" r:id="rId50"/>
    <p:sldId id="299" r:id="rId51"/>
    <p:sldId id="297" r:id="rId52"/>
    <p:sldId id="263" r:id="rId53"/>
    <p:sldId id="300" r:id="rId54"/>
    <p:sldId id="302" r:id="rId55"/>
    <p:sldId id="301" r:id="rId56"/>
    <p:sldId id="266" r:id="rId57"/>
    <p:sldId id="267" r:id="rId58"/>
    <p:sldId id="268" r:id="rId59"/>
    <p:sldId id="273" r:id="rId60"/>
    <p:sldId id="274" r:id="rId61"/>
    <p:sldId id="276" r:id="rId62"/>
    <p:sldId id="285" r:id="rId63"/>
    <p:sldId id="286" r:id="rId64"/>
    <p:sldId id="277" r:id="rId65"/>
    <p:sldId id="305" r:id="rId66"/>
    <p:sldId id="313" r:id="rId67"/>
    <p:sldId id="311" r:id="rId68"/>
    <p:sldId id="319" r:id="rId69"/>
    <p:sldId id="309" r:id="rId70"/>
    <p:sldId id="316" r:id="rId71"/>
    <p:sldId id="317" r:id="rId72"/>
    <p:sldId id="325" r:id="rId73"/>
    <p:sldId id="333" r:id="rId74"/>
    <p:sldId id="331" r:id="rId75"/>
    <p:sldId id="332" r:id="rId76"/>
    <p:sldId id="336" r:id="rId77"/>
    <p:sldId id="337" r:id="rId78"/>
    <p:sldId id="338" r:id="rId79"/>
    <p:sldId id="335" r:id="rId80"/>
    <p:sldId id="318" r:id="rId81"/>
    <p:sldId id="326" r:id="rId82"/>
    <p:sldId id="314" r:id="rId83"/>
    <p:sldId id="315" r:id="rId84"/>
    <p:sldId id="307" r:id="rId85"/>
    <p:sldId id="303" r:id="rId86"/>
    <p:sldId id="304" r:id="rId87"/>
    <p:sldId id="327" r:id="rId88"/>
    <p:sldId id="320" r:id="rId89"/>
    <p:sldId id="321" r:id="rId90"/>
    <p:sldId id="328" r:id="rId91"/>
    <p:sldId id="323" r:id="rId92"/>
    <p:sldId id="322" r:id="rId93"/>
    <p:sldId id="329" r:id="rId94"/>
    <p:sldId id="324" r:id="rId95"/>
    <p:sldId id="334" r:id="rId96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D8"/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 autoAdjust="0"/>
    <p:restoredTop sz="96127"/>
  </p:normalViewPr>
  <p:slideViewPr>
    <p:cSldViewPr snapToGrid="0">
      <p:cViewPr>
        <p:scale>
          <a:sx n="50" d="100"/>
          <a:sy n="50" d="100"/>
        </p:scale>
        <p:origin x="1530" y="13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5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8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0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1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22-Mar-23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18" Type="http://schemas.microsoft.com/office/2007/relationships/hdphoto" Target="../media/hdphoto14.wdp"/><Relationship Id="rId3" Type="http://schemas.openxmlformats.org/officeDocument/2006/relationships/image" Target="../media/image53.png"/><Relationship Id="rId21" Type="http://schemas.openxmlformats.org/officeDocument/2006/relationships/image" Target="../media/image57.png"/><Relationship Id="rId7" Type="http://schemas.microsoft.com/office/2007/relationships/hdphoto" Target="../media/hdphoto4.wdp"/><Relationship Id="rId12" Type="http://schemas.microsoft.com/office/2007/relationships/hdphoto" Target="../media/hdphoto9.wdp"/><Relationship Id="rId17" Type="http://schemas.openxmlformats.org/officeDocument/2006/relationships/image" Target="../media/image55.png"/><Relationship Id="rId25" Type="http://schemas.microsoft.com/office/2007/relationships/hdphoto" Target="../media/hdphoto16.wdp"/><Relationship Id="rId2" Type="http://schemas.openxmlformats.org/officeDocument/2006/relationships/image" Target="../media/image52.png"/><Relationship Id="rId16" Type="http://schemas.microsoft.com/office/2007/relationships/hdphoto" Target="../media/hdphoto13.wdp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24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microsoft.com/office/2007/relationships/hdphoto" Target="../media/hdphoto12.wdp"/><Relationship Id="rId23" Type="http://schemas.openxmlformats.org/officeDocument/2006/relationships/image" Target="../media/image58.png"/><Relationship Id="rId10" Type="http://schemas.microsoft.com/office/2007/relationships/hdphoto" Target="../media/hdphoto7.wdp"/><Relationship Id="rId19" Type="http://schemas.microsoft.com/office/2007/relationships/hdphoto" Target="../media/hdphoto15.wdp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microsoft.com/office/2007/relationships/hdphoto" Target="../media/hdphoto11.wdp"/><Relationship Id="rId2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2.sv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6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iff"/><Relationship Id="rId5" Type="http://schemas.openxmlformats.org/officeDocument/2006/relationships/image" Target="../media/image107.tiff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17/06/relationships/model3d" Target="../media/model3d2.glb"/><Relationship Id="rId12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8.sv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12.png"/><Relationship Id="rId34" Type="http://schemas.openxmlformats.org/officeDocument/2006/relationships/image" Target="../media/image4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5.png"/><Relationship Id="rId3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mp"/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038" y="-683651"/>
            <a:ext cx="6821979" cy="6743069"/>
          </a:xfrm>
        </p:spPr>
        <p:txBody>
          <a:bodyPr>
            <a:normAutofit/>
          </a:bodyPr>
          <a:lstStyle/>
          <a:p>
            <a:pPr algn="l"/>
            <a:r>
              <a:rPr lang="de-DE" sz="6496" dirty="0" err="1"/>
              <a:t>Spatial</a:t>
            </a:r>
            <a:r>
              <a:rPr lang="de-DE" sz="6496" dirty="0"/>
              <a:t> </a:t>
            </a:r>
            <a:r>
              <a:rPr lang="de-DE" sz="6496" dirty="0" err="1"/>
              <a:t>relation</a:t>
            </a:r>
            <a:r>
              <a:rPr lang="de-DE" sz="6496" dirty="0"/>
              <a:t> </a:t>
            </a:r>
            <a:r>
              <a:rPr lang="de-DE" sz="6496" dirty="0" err="1"/>
              <a:t>vector</a:t>
            </a:r>
            <a:endParaRPr lang="en-US" sz="64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35" y="6158457"/>
            <a:ext cx="6821979" cy="114496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9197016" y="-1633671"/>
            <a:ext cx="8803648" cy="101253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1425934" y="-960144"/>
            <a:ext cx="14737385" cy="8329599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new concepts</a:t>
              </a:r>
            </a:p>
            <a:p>
              <a:r>
                <a:rPr lang="en-US" sz="2658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353AB-F28A-4921-38CD-ABC449554CDB}"/>
              </a:ext>
            </a:extLst>
          </p:cNvPr>
          <p:cNvSpPr/>
          <p:nvPr/>
        </p:nvSpPr>
        <p:spPr>
          <a:xfrm>
            <a:off x="12825473" y="4641547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2B7BA-FA49-7F34-1251-B743E64EFDB3}"/>
              </a:ext>
            </a:extLst>
          </p:cNvPr>
          <p:cNvSpPr/>
          <p:nvPr/>
        </p:nvSpPr>
        <p:spPr>
          <a:xfrm>
            <a:off x="12825473" y="5866593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2ECD0-F748-9025-D7CA-3527B96ECDE1}"/>
              </a:ext>
            </a:extLst>
          </p:cNvPr>
          <p:cNvSpPr/>
          <p:nvPr/>
        </p:nvSpPr>
        <p:spPr>
          <a:xfrm>
            <a:off x="12825472" y="7079139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7A8E987-AAC2-7823-8B10-572CF3512BF6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 flipH="1">
            <a:off x="12825472" y="5104066"/>
            <a:ext cx="1" cy="243759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A25FFE9-ACE3-F01B-6445-26BA533774AE}"/>
              </a:ext>
            </a:extLst>
          </p:cNvPr>
          <p:cNvSpPr/>
          <p:nvPr/>
        </p:nvSpPr>
        <p:spPr>
          <a:xfrm>
            <a:off x="15288063" y="4779052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7F378-32EA-B712-C4D2-3670DEEF5027}"/>
              </a:ext>
            </a:extLst>
          </p:cNvPr>
          <p:cNvSpPr/>
          <p:nvPr/>
        </p:nvSpPr>
        <p:spPr>
          <a:xfrm>
            <a:off x="15288063" y="5779090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B315E-A364-C725-F89C-788AB6F2F7DC}"/>
              </a:ext>
            </a:extLst>
          </p:cNvPr>
          <p:cNvSpPr/>
          <p:nvPr/>
        </p:nvSpPr>
        <p:spPr>
          <a:xfrm>
            <a:off x="15288063" y="6779128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E7FD6-9E0D-5240-2308-D9821329827F}"/>
              </a:ext>
            </a:extLst>
          </p:cNvPr>
          <p:cNvSpPr/>
          <p:nvPr/>
        </p:nvSpPr>
        <p:spPr>
          <a:xfrm>
            <a:off x="6001908" y="-62975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extended clauses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3611B-7BFB-1737-92D3-4C96F666B109}"/>
              </a:ext>
            </a:extLst>
          </p:cNvPr>
          <p:cNvSpPr/>
          <p:nvPr/>
        </p:nvSpPr>
        <p:spPr>
          <a:xfrm>
            <a:off x="5584560" y="1447697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clustered clauses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30692-8EBB-4BF4-E1D2-B23CC6C70838}"/>
              </a:ext>
            </a:extLst>
          </p:cNvPr>
          <p:cNvCxnSpPr>
            <a:cxnSpLocks/>
          </p:cNvCxnSpPr>
          <p:nvPr/>
        </p:nvCxnSpPr>
        <p:spPr>
          <a:xfrm>
            <a:off x="-626173" y="6276946"/>
            <a:ext cx="2864104" cy="75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BB1FC-9A11-420A-81CA-250DB3D2A5EF}"/>
              </a:ext>
            </a:extLst>
          </p:cNvPr>
          <p:cNvCxnSpPr>
            <a:cxnSpLocks/>
          </p:cNvCxnSpPr>
          <p:nvPr/>
        </p:nvCxnSpPr>
        <p:spPr>
          <a:xfrm>
            <a:off x="853632" y="5596740"/>
            <a:ext cx="3720385" cy="30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0BE66-26EC-80A7-A74A-AA1054A17F26}"/>
              </a:ext>
            </a:extLst>
          </p:cNvPr>
          <p:cNvSpPr/>
          <p:nvPr/>
        </p:nvSpPr>
        <p:spPr>
          <a:xfrm>
            <a:off x="4050151" y="-62975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Initial clause</a:t>
            </a:r>
          </a:p>
        </p:txBody>
      </p:sp>
      <p:sp>
        <p:nvSpPr>
          <p:cNvPr id="47" name="Curved Down Arrow 46">
            <a:extLst>
              <a:ext uri="{FF2B5EF4-FFF2-40B4-BE49-F238E27FC236}">
                <a16:creationId xmlns:a16="http://schemas.microsoft.com/office/drawing/2014/main" id="{60F6B9A7-045D-9C8A-CCDC-7DB139BA56B5}"/>
              </a:ext>
            </a:extLst>
          </p:cNvPr>
          <p:cNvSpPr/>
          <p:nvPr/>
        </p:nvSpPr>
        <p:spPr>
          <a:xfrm>
            <a:off x="5354890" y="5456795"/>
            <a:ext cx="975036" cy="5250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69CD16-D83E-DB29-F1E0-D556D724ABA1}"/>
              </a:ext>
            </a:extLst>
          </p:cNvPr>
          <p:cNvSpPr/>
          <p:nvPr/>
        </p:nvSpPr>
        <p:spPr>
          <a:xfrm>
            <a:off x="1657150" y="2956710"/>
            <a:ext cx="2864103" cy="214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language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74D7D8-214C-4004-4DB8-43117E967568}"/>
              </a:ext>
            </a:extLst>
          </p:cNvPr>
          <p:cNvCxnSpPr>
            <a:cxnSpLocks/>
          </p:cNvCxnSpPr>
          <p:nvPr/>
        </p:nvCxnSpPr>
        <p:spPr>
          <a:xfrm>
            <a:off x="-376304" y="5819307"/>
            <a:ext cx="837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D9076B-EB01-5FC8-DF9D-B8EF90EBCDAA}"/>
              </a:ext>
            </a:extLst>
          </p:cNvPr>
          <p:cNvCxnSpPr>
            <a:cxnSpLocks/>
          </p:cNvCxnSpPr>
          <p:nvPr/>
        </p:nvCxnSpPr>
        <p:spPr>
          <a:xfrm>
            <a:off x="5730500" y="3389199"/>
            <a:ext cx="0" cy="89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B837B8D-2922-E8C2-BDEF-4BBFF545251F}"/>
              </a:ext>
            </a:extLst>
          </p:cNvPr>
          <p:cNvSpPr/>
          <p:nvPr/>
        </p:nvSpPr>
        <p:spPr>
          <a:xfrm>
            <a:off x="11675432" y="-629761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target clause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8FA144-7DEA-2DB9-F292-3C3457178635}"/>
              </a:ext>
            </a:extLst>
          </p:cNvPr>
          <p:cNvSpPr/>
          <p:nvPr/>
        </p:nvSpPr>
        <p:spPr>
          <a:xfrm>
            <a:off x="11112909" y="1447698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New Predicates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F28C7C-1FF7-6288-FEFF-49C13B032227}"/>
              </a:ext>
            </a:extLst>
          </p:cNvPr>
          <p:cNvCxnSpPr>
            <a:cxnSpLocks/>
          </p:cNvCxnSpPr>
          <p:nvPr/>
        </p:nvCxnSpPr>
        <p:spPr>
          <a:xfrm flipV="1">
            <a:off x="5317926" y="3537706"/>
            <a:ext cx="36965" cy="98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DB033C-9415-A5B0-FB89-CB19EF2B53C6}"/>
              </a:ext>
            </a:extLst>
          </p:cNvPr>
          <p:cNvCxnSpPr>
            <a:cxnSpLocks/>
          </p:cNvCxnSpPr>
          <p:nvPr/>
        </p:nvCxnSpPr>
        <p:spPr>
          <a:xfrm flipH="1" flipV="1">
            <a:off x="3587697" y="6466073"/>
            <a:ext cx="750029" cy="2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01E619-7F4E-BA26-9FAD-905C4AE229BD}"/>
              </a:ext>
            </a:extLst>
          </p:cNvPr>
          <p:cNvSpPr/>
          <p:nvPr/>
        </p:nvSpPr>
        <p:spPr>
          <a:xfrm>
            <a:off x="7912440" y="-629760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Evaluation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148B7FB-F1EF-F9C5-5BF4-678391BB4855}"/>
              </a:ext>
            </a:extLst>
          </p:cNvPr>
          <p:cNvSpPr/>
          <p:nvPr/>
        </p:nvSpPr>
        <p:spPr>
          <a:xfrm>
            <a:off x="9784491" y="-629760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848BD51-F5D8-F242-57A6-EAFA907A74DE}"/>
              </a:ext>
            </a:extLst>
          </p:cNvPr>
          <p:cNvSpPr/>
          <p:nvPr/>
        </p:nvSpPr>
        <p:spPr>
          <a:xfrm>
            <a:off x="15513071" y="6004099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DD3D317-7C45-18CC-6F8F-58DD37AE0F4C}"/>
              </a:ext>
            </a:extLst>
          </p:cNvPr>
          <p:cNvSpPr/>
          <p:nvPr/>
        </p:nvSpPr>
        <p:spPr>
          <a:xfrm>
            <a:off x="7427343" y="147252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Evaluation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5AA1A9C-A766-A2AB-8F92-77DA9F920CC3}"/>
              </a:ext>
            </a:extLst>
          </p:cNvPr>
          <p:cNvSpPr/>
          <p:nvPr/>
        </p:nvSpPr>
        <p:spPr>
          <a:xfrm>
            <a:off x="9270126" y="147252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303493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" y="7199058"/>
            <a:ext cx="2941872" cy="294187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13603627" y="7657393"/>
            <a:ext cx="110606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1155722" y="7893649"/>
            <a:ext cx="1261809" cy="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5267353" y="-3307248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82" y="7199058"/>
            <a:ext cx="2941872" cy="2941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38596" y="-1356110"/>
            <a:ext cx="649117" cy="659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9464310" y="-3499919"/>
            <a:ext cx="400119" cy="3918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8873722" y="-2853974"/>
            <a:ext cx="649117" cy="659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9746181" y="-3002660"/>
            <a:ext cx="649117" cy="6596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28711" y="-2762566"/>
            <a:ext cx="649117" cy="6596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5438524" y="-2486819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9000332" y="-3087136"/>
            <a:ext cx="1333952" cy="984197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78" y="531835"/>
            <a:ext cx="1555474" cy="155547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12048154" y="7708256"/>
            <a:ext cx="1555473" cy="862234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11968995" y="7554297"/>
            <a:ext cx="1555473" cy="773912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12036948" y="7550652"/>
            <a:ext cx="1387336" cy="801983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7626595" y="7399216"/>
            <a:ext cx="3573206" cy="31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197" y="-193385"/>
            <a:ext cx="3573206" cy="357320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23774437" y="398364"/>
            <a:ext cx="1307450" cy="828380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23754675" y="3036283"/>
            <a:ext cx="1555473" cy="862234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23754675" y="1345178"/>
            <a:ext cx="1555473" cy="773912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23822630" y="2198876"/>
            <a:ext cx="1222581" cy="801983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23756582" y="-514915"/>
            <a:ext cx="1272664" cy="780426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73" y="522067"/>
            <a:ext cx="1555474" cy="1555474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361" y="522067"/>
            <a:ext cx="1555474" cy="1555474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83" y="2449745"/>
            <a:ext cx="1553513" cy="1553513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46" y="2423440"/>
            <a:ext cx="1553513" cy="1553513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322" y="2423438"/>
            <a:ext cx="1553514" cy="155351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8384520" y="35718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8325828" y="1618948"/>
            <a:ext cx="1353669" cy="48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8384520" y="233505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8417108" y="3570958"/>
            <a:ext cx="1677942" cy="54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1111352" y="1078742"/>
            <a:ext cx="4572496" cy="1794605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658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CFD2D0D-E827-3BB0-9AD3-1775193C19EB}"/>
              </a:ext>
            </a:extLst>
          </p:cNvPr>
          <p:cNvSpPr/>
          <p:nvPr/>
        </p:nvSpPr>
        <p:spPr>
          <a:xfrm>
            <a:off x="1463495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7C4AA3-286C-4777-9513-220F6BE0FB74}"/>
              </a:ext>
            </a:extLst>
          </p:cNvPr>
          <p:cNvSpPr/>
          <p:nvPr/>
        </p:nvSpPr>
        <p:spPr>
          <a:xfrm>
            <a:off x="133298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002C5-549E-5EB5-1805-EDC9DD2AB45E}"/>
              </a:ext>
            </a:extLst>
          </p:cNvPr>
          <p:cNvSpPr/>
          <p:nvPr/>
        </p:nvSpPr>
        <p:spPr>
          <a:xfrm>
            <a:off x="1751970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00CAE-7397-1E23-10D9-13E8AB87BC55}"/>
              </a:ext>
            </a:extLst>
          </p:cNvPr>
          <p:cNvSpPr/>
          <p:nvPr/>
        </p:nvSpPr>
        <p:spPr>
          <a:xfrm>
            <a:off x="2495655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E9ECAD3-CFBC-E5FD-7C97-351EAB6316E5}"/>
              </a:ext>
            </a:extLst>
          </p:cNvPr>
          <p:cNvSpPr/>
          <p:nvPr/>
        </p:nvSpPr>
        <p:spPr>
          <a:xfrm>
            <a:off x="205147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C635A-FCEA-E99B-7968-6C9159CC21EF}"/>
              </a:ext>
            </a:extLst>
          </p:cNvPr>
          <p:cNvSpPr/>
          <p:nvPr/>
        </p:nvSpPr>
        <p:spPr>
          <a:xfrm>
            <a:off x="358077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57C342-8112-3521-804F-05017E40895B}"/>
              </a:ext>
            </a:extLst>
          </p:cNvPr>
          <p:cNvSpPr/>
          <p:nvPr/>
        </p:nvSpPr>
        <p:spPr>
          <a:xfrm>
            <a:off x="3999759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24C1F-D3AD-D029-706F-C4FAA580AB6A}"/>
              </a:ext>
            </a:extLst>
          </p:cNvPr>
          <p:cNvSpPr/>
          <p:nvPr/>
        </p:nvSpPr>
        <p:spPr>
          <a:xfrm>
            <a:off x="4743444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579EBA9-54EB-82B9-7821-C3A0BD8FE6C4}"/>
              </a:ext>
            </a:extLst>
          </p:cNvPr>
          <p:cNvSpPr/>
          <p:nvPr/>
        </p:nvSpPr>
        <p:spPr>
          <a:xfrm>
            <a:off x="4299267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B8DC03-6914-628B-0C3B-12D241288C77}"/>
              </a:ext>
            </a:extLst>
          </p:cNvPr>
          <p:cNvSpPr/>
          <p:nvPr/>
        </p:nvSpPr>
        <p:spPr>
          <a:xfrm>
            <a:off x="576009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7934B1-4692-6A10-96A5-1577D9807C76}"/>
              </a:ext>
            </a:extLst>
          </p:cNvPr>
          <p:cNvSpPr/>
          <p:nvPr/>
        </p:nvSpPr>
        <p:spPr>
          <a:xfrm>
            <a:off x="6140342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7E5AD-8A12-1EF6-F132-681A9304F03C}"/>
              </a:ext>
            </a:extLst>
          </p:cNvPr>
          <p:cNvSpPr/>
          <p:nvPr/>
        </p:nvSpPr>
        <p:spPr>
          <a:xfrm>
            <a:off x="6868426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E1B663-F29B-CF71-B00D-AF9D6BDE5643}"/>
              </a:ext>
            </a:extLst>
          </p:cNvPr>
          <p:cNvSpPr/>
          <p:nvPr/>
        </p:nvSpPr>
        <p:spPr>
          <a:xfrm>
            <a:off x="6524736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026CB-1CC6-22C3-618B-0CB9B868F97F}"/>
              </a:ext>
            </a:extLst>
          </p:cNvPr>
          <p:cNvSpPr/>
          <p:nvPr/>
        </p:nvSpPr>
        <p:spPr>
          <a:xfrm>
            <a:off x="10207842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FB2F6C-1FDD-38EA-A568-12C014C4E682}"/>
              </a:ext>
            </a:extLst>
          </p:cNvPr>
          <p:cNvSpPr/>
          <p:nvPr/>
        </p:nvSpPr>
        <p:spPr>
          <a:xfrm>
            <a:off x="10626831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10BF5-8381-34E0-5759-FC90DFE77276}"/>
              </a:ext>
            </a:extLst>
          </p:cNvPr>
          <p:cNvSpPr/>
          <p:nvPr/>
        </p:nvSpPr>
        <p:spPr>
          <a:xfrm>
            <a:off x="11370516" y="2093632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67C993E-BFB2-3735-31BF-B4049FDEC117}"/>
              </a:ext>
            </a:extLst>
          </p:cNvPr>
          <p:cNvSpPr/>
          <p:nvPr/>
        </p:nvSpPr>
        <p:spPr>
          <a:xfrm>
            <a:off x="10926339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B63F8B-FB69-3873-58D0-057FE071F773}"/>
              </a:ext>
            </a:extLst>
          </p:cNvPr>
          <p:cNvSpPr/>
          <p:nvPr/>
        </p:nvSpPr>
        <p:spPr>
          <a:xfrm>
            <a:off x="1245563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337BC-F796-F758-FF6C-0E78DDC6C61C}"/>
              </a:ext>
            </a:extLst>
          </p:cNvPr>
          <p:cNvSpPr/>
          <p:nvPr/>
        </p:nvSpPr>
        <p:spPr>
          <a:xfrm>
            <a:off x="15737444" y="2106500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99D53F-6451-F824-9897-C1827CCE9A33}"/>
              </a:ext>
            </a:extLst>
          </p:cNvPr>
          <p:cNvSpPr/>
          <p:nvPr/>
        </p:nvSpPr>
        <p:spPr>
          <a:xfrm>
            <a:off x="13618305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266D8C7-9F7A-5785-F9A8-06A120865589}"/>
              </a:ext>
            </a:extLst>
          </p:cNvPr>
          <p:cNvSpPr/>
          <p:nvPr/>
        </p:nvSpPr>
        <p:spPr>
          <a:xfrm>
            <a:off x="1317412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9B85DE-2464-58E4-DB07-9084B234B9EC}"/>
              </a:ext>
            </a:extLst>
          </p:cNvPr>
          <p:cNvSpPr/>
          <p:nvPr/>
        </p:nvSpPr>
        <p:spPr>
          <a:xfrm>
            <a:off x="15020306" y="2140161"/>
            <a:ext cx="274320" cy="2790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0CF186-DBEE-D76C-6532-C4CA4E43D943}"/>
              </a:ext>
            </a:extLst>
          </p:cNvPr>
          <p:cNvSpPr/>
          <p:nvPr/>
        </p:nvSpPr>
        <p:spPr>
          <a:xfrm>
            <a:off x="188429" y="175439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1DEDF-4D46-193A-A62B-E7541D83E3FB}"/>
              </a:ext>
            </a:extLst>
          </p:cNvPr>
          <p:cNvSpPr/>
          <p:nvPr/>
        </p:nvSpPr>
        <p:spPr>
          <a:xfrm>
            <a:off x="15399597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B9ACAE-900F-3573-FA14-209E3F7E4A27}"/>
              </a:ext>
            </a:extLst>
          </p:cNvPr>
          <p:cNvSpPr/>
          <p:nvPr/>
        </p:nvSpPr>
        <p:spPr>
          <a:xfrm>
            <a:off x="12899808" y="2106500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E7AC00-8D46-FC15-F2C4-8141989F5A45}"/>
              </a:ext>
            </a:extLst>
          </p:cNvPr>
          <p:cNvSpPr txBox="1"/>
          <p:nvPr/>
        </p:nvSpPr>
        <p:spPr>
          <a:xfrm>
            <a:off x="3707191" y="3073681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positive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DB1B0B-FCCA-0ADE-15B7-305969D82876}"/>
              </a:ext>
            </a:extLst>
          </p:cNvPr>
          <p:cNvSpPr txBox="1"/>
          <p:nvPr/>
        </p:nvSpPr>
        <p:spPr>
          <a:xfrm>
            <a:off x="12742139" y="3104285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negative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C8400-9B82-03D0-ED75-6BA645D13D5E}"/>
              </a:ext>
            </a:extLst>
          </p:cNvPr>
          <p:cNvSpPr txBox="1"/>
          <p:nvPr/>
        </p:nvSpPr>
        <p:spPr>
          <a:xfrm>
            <a:off x="7556432" y="454503"/>
            <a:ext cx="2282878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Pattern: One pair</a:t>
            </a:r>
          </a:p>
        </p:txBody>
      </p:sp>
    </p:spTree>
    <p:extLst>
      <p:ext uri="{BB962C8B-B14F-4D97-AF65-F5344CB8AC3E}">
        <p14:creationId xmlns:p14="http://schemas.microsoft.com/office/powerpoint/2010/main" val="207618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5944525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6D1C59-FC69-EAC4-581F-A7F0CA58DFE7}"/>
              </a:ext>
            </a:extLst>
          </p:cNvPr>
          <p:cNvSpPr txBox="1"/>
          <p:nvPr/>
        </p:nvSpPr>
        <p:spPr>
          <a:xfrm>
            <a:off x="136912" y="29917"/>
            <a:ext cx="1198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Atom:    a =color(</a:t>
            </a:r>
            <a:r>
              <a:rPr lang="en-US" dirty="0" err="1"/>
              <a:t>A,red</a:t>
            </a:r>
            <a:r>
              <a:rPr lang="en-US" dirty="0"/>
              <a:t>)</a:t>
            </a:r>
          </a:p>
          <a:p>
            <a:r>
              <a:rPr lang="en-US" dirty="0"/>
              <a:t>A set of atoms is called </a:t>
            </a:r>
            <a:r>
              <a:rPr lang="en-US" altLang="zh-CN" b="1" dirty="0"/>
              <a:t>instance v={a1,a2,…,</a:t>
            </a:r>
            <a:r>
              <a:rPr lang="en-US" altLang="zh-CN" b="1" dirty="0" err="1"/>
              <a:t>a_n</a:t>
            </a:r>
            <a:r>
              <a:rPr lang="en-US" altLang="zh-CN" b="1" dirty="0"/>
              <a:t>}</a:t>
            </a:r>
            <a:endParaRPr lang="en-US" b="1" dirty="0"/>
          </a:p>
          <a:p>
            <a:r>
              <a:rPr lang="en-US" dirty="0"/>
              <a:t>pattern:  a pattern p is a set of </a:t>
            </a:r>
            <a:r>
              <a:rPr lang="en-US" b="1" dirty="0"/>
              <a:t>instances {v1,…,</a:t>
            </a:r>
            <a:r>
              <a:rPr lang="en-US" b="1" dirty="0" err="1"/>
              <a:t>v_n</a:t>
            </a:r>
            <a:r>
              <a:rPr lang="en-US" b="1" dirty="0"/>
              <a:t>}, each of its instance is also called a variation v of pattern p.</a:t>
            </a:r>
          </a:p>
          <a:p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3328296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9569032" y="3545994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235687" y="3590857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3478567" y="4323601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0394110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137795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264771" y="4341245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7611365" y="499854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246117" y="5980417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9562654" y="5925414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3328296" y="594956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blipFill>
                <a:blip r:embed="rId2"/>
                <a:stretch>
                  <a:fillRect t="-5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3845914" y="502368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6937039" y="487074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4471044" y="4988404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5944525" y="594377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342474" y="2173833"/>
            <a:ext cx="1433607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192032-DA99-B178-8030-5FC21FEB148B}"/>
              </a:ext>
            </a:extLst>
          </p:cNvPr>
          <p:cNvSpPr txBox="1"/>
          <p:nvPr/>
        </p:nvSpPr>
        <p:spPr>
          <a:xfrm>
            <a:off x="5335345" y="4815104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BDC0B8-4DBA-78E9-B620-B9B6AD47E3C0}"/>
              </a:ext>
            </a:extLst>
          </p:cNvPr>
          <p:cNvSpPr txBox="1"/>
          <p:nvPr/>
        </p:nvSpPr>
        <p:spPr>
          <a:xfrm>
            <a:off x="8917488" y="4776250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16471D-0607-8B5A-834E-730FFA44B1FD}"/>
              </a:ext>
            </a:extLst>
          </p:cNvPr>
          <p:cNvSpPr txBox="1"/>
          <p:nvPr/>
        </p:nvSpPr>
        <p:spPr>
          <a:xfrm>
            <a:off x="12655464" y="4815104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4866178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4428287" y="2254593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7083744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330" y="2168499"/>
            <a:ext cx="468620" cy="4686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383CCD9-DC83-C3E1-2324-D64950135010}"/>
              </a:ext>
            </a:extLst>
          </p:cNvPr>
          <p:cNvSpPr txBox="1"/>
          <p:nvPr/>
        </p:nvSpPr>
        <p:spPr>
          <a:xfrm>
            <a:off x="5803965" y="2216837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9379368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8941477" y="2279635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1596934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7520" y="2193541"/>
            <a:ext cx="468620" cy="46862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FB9CB9B-8DD9-3673-550A-EDAE9A71A8E3}"/>
              </a:ext>
            </a:extLst>
          </p:cNvPr>
          <p:cNvSpPr txBox="1"/>
          <p:nvPr/>
        </p:nvSpPr>
        <p:spPr>
          <a:xfrm>
            <a:off x="10374073" y="2256247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12CFC7-841B-B29F-9F50-089FEA1760C0}"/>
              </a:ext>
            </a:extLst>
          </p:cNvPr>
          <p:cNvSpPr txBox="1"/>
          <p:nvPr/>
        </p:nvSpPr>
        <p:spPr>
          <a:xfrm>
            <a:off x="7948461" y="2243185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4204054" y="1976906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8762896" y="1989701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7446611" y="1964111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1959801" y="1956956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2288645" y="1665031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18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5944525" y="4046499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3328296" y="4046499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9569032" y="4020552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235687" y="4065415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3478567" y="4798159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0394110" y="5418099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137795" y="5418099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264771" y="4815803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7611365" y="547310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246117" y="6454975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9562654" y="6399972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3328296" y="6424119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398617" y="5254593"/>
                <a:ext cx="1433607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" y="5254593"/>
                <a:ext cx="1433607" cy="364843"/>
              </a:xfrm>
              <a:prstGeom prst="rect">
                <a:avLst/>
              </a:prstGeom>
              <a:blipFill>
                <a:blip r:embed="rId2"/>
                <a:stretch>
                  <a:fillRect t="-5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3845914" y="5498243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6937039" y="5345307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4471044" y="5462962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5944525" y="6418329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396514" y="2825811"/>
            <a:ext cx="1433607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192032-DA99-B178-8030-5FC21FEB148B}"/>
              </a:ext>
            </a:extLst>
          </p:cNvPr>
          <p:cNvSpPr txBox="1"/>
          <p:nvPr/>
        </p:nvSpPr>
        <p:spPr>
          <a:xfrm>
            <a:off x="5335345" y="5289662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BDC0B8-4DBA-78E9-B620-B9B6AD47E3C0}"/>
              </a:ext>
            </a:extLst>
          </p:cNvPr>
          <p:cNvSpPr txBox="1"/>
          <p:nvPr/>
        </p:nvSpPr>
        <p:spPr>
          <a:xfrm>
            <a:off x="8917488" y="5250808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16471D-0607-8B5A-834E-730FFA44B1FD}"/>
              </a:ext>
            </a:extLst>
          </p:cNvPr>
          <p:cNvSpPr txBox="1"/>
          <p:nvPr/>
        </p:nvSpPr>
        <p:spPr>
          <a:xfrm>
            <a:off x="12655464" y="5289662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5336214" y="2850470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4898323" y="2886920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7553780" y="2850470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366" y="2800826"/>
            <a:ext cx="468620" cy="4686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383CCD9-DC83-C3E1-2324-D64950135010}"/>
              </a:ext>
            </a:extLst>
          </p:cNvPr>
          <p:cNvSpPr txBox="1"/>
          <p:nvPr/>
        </p:nvSpPr>
        <p:spPr>
          <a:xfrm>
            <a:off x="6274001" y="2849164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9849404" y="2875512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9411513" y="2911962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2066970" y="2875512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7556" y="2825868"/>
            <a:ext cx="468620" cy="46862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FB9CB9B-8DD9-3673-550A-EDAE9A71A8E3}"/>
              </a:ext>
            </a:extLst>
          </p:cNvPr>
          <p:cNvSpPr txBox="1"/>
          <p:nvPr/>
        </p:nvSpPr>
        <p:spPr>
          <a:xfrm>
            <a:off x="10844109" y="2888574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12CFC7-841B-B29F-9F50-089FEA1760C0}"/>
              </a:ext>
            </a:extLst>
          </p:cNvPr>
          <p:cNvSpPr txBox="1"/>
          <p:nvPr/>
        </p:nvSpPr>
        <p:spPr>
          <a:xfrm>
            <a:off x="8418497" y="2875512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4674090" y="2609233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9232932" y="2622028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7916647" y="2596438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2429837" y="2589283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2758681" y="2297358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183F8B-A11F-177B-D70F-FBB5D4F68F02}"/>
              </a:ext>
            </a:extLst>
          </p:cNvPr>
          <p:cNvSpPr txBox="1"/>
          <p:nvPr/>
        </p:nvSpPr>
        <p:spPr>
          <a:xfrm>
            <a:off x="422936" y="939438"/>
            <a:ext cx="1433607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5A778-6DA2-77D4-4C2A-B0298BE63072}"/>
              </a:ext>
            </a:extLst>
          </p:cNvPr>
          <p:cNvSpPr txBox="1"/>
          <p:nvPr/>
        </p:nvSpPr>
        <p:spPr>
          <a:xfrm>
            <a:off x="3310602" y="984431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1426D6-FDF4-100D-AC92-C41BBAA53CED}"/>
              </a:ext>
            </a:extLst>
          </p:cNvPr>
          <p:cNvSpPr/>
          <p:nvPr/>
        </p:nvSpPr>
        <p:spPr>
          <a:xfrm>
            <a:off x="2872711" y="1020881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99E8B-AA50-CAF6-7A35-4833E97EDC2D}"/>
              </a:ext>
            </a:extLst>
          </p:cNvPr>
          <p:cNvSpPr txBox="1"/>
          <p:nvPr/>
        </p:nvSpPr>
        <p:spPr>
          <a:xfrm>
            <a:off x="6970383" y="1009650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6" name="Graphic 5" descr="Large paint brush with solid fill">
            <a:extLst>
              <a:ext uri="{FF2B5EF4-FFF2-40B4-BE49-F238E27FC236}">
                <a16:creationId xmlns:a16="http://schemas.microsoft.com/office/drawing/2014/main" id="{22805BE4-8A0B-8CF0-B4A9-D9DB81E9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969" y="960006"/>
            <a:ext cx="468620" cy="4686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447F48-56A3-F7AA-D330-1CA6FC6DED8D}"/>
              </a:ext>
            </a:extLst>
          </p:cNvPr>
          <p:cNvSpPr txBox="1"/>
          <p:nvPr/>
        </p:nvSpPr>
        <p:spPr>
          <a:xfrm>
            <a:off x="11406621" y="103560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purple</a:t>
            </a:r>
          </a:p>
        </p:txBody>
      </p:sp>
      <p:pic>
        <p:nvPicPr>
          <p:cNvPr id="23" name="Graphic 22" descr="Large paint brush with solid fill">
            <a:extLst>
              <a:ext uri="{FF2B5EF4-FFF2-40B4-BE49-F238E27FC236}">
                <a16:creationId xmlns:a16="http://schemas.microsoft.com/office/drawing/2014/main" id="{60577DFD-4B38-3EEE-303F-A08D9FEAE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7207" y="985964"/>
            <a:ext cx="468620" cy="468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95720D-4536-1D6B-16F8-6D09357A7267}"/>
              </a:ext>
            </a:extLst>
          </p:cNvPr>
          <p:cNvSpPr txBox="1"/>
          <p:nvPr/>
        </p:nvSpPr>
        <p:spPr>
          <a:xfrm>
            <a:off x="9805510" y="1062361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yellow</a:t>
            </a:r>
          </a:p>
        </p:txBody>
      </p:sp>
      <p:pic>
        <p:nvPicPr>
          <p:cNvPr id="25" name="Graphic 24" descr="Large paint brush with solid fill">
            <a:extLst>
              <a:ext uri="{FF2B5EF4-FFF2-40B4-BE49-F238E27FC236}">
                <a16:creationId xmlns:a16="http://schemas.microsoft.com/office/drawing/2014/main" id="{FB6DDCDC-460C-73AE-59EC-7E169AFE2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6096" y="1012717"/>
            <a:ext cx="468620" cy="4686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92B63F-FF3E-12F3-88F7-D229013F6DC4}"/>
              </a:ext>
            </a:extLst>
          </p:cNvPr>
          <p:cNvSpPr txBox="1"/>
          <p:nvPr/>
        </p:nvSpPr>
        <p:spPr>
          <a:xfrm>
            <a:off x="8392853" y="103407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pic>
        <p:nvPicPr>
          <p:cNvPr id="27" name="Graphic 26" descr="Large paint brush with solid fill">
            <a:extLst>
              <a:ext uri="{FF2B5EF4-FFF2-40B4-BE49-F238E27FC236}">
                <a16:creationId xmlns:a16="http://schemas.microsoft.com/office/drawing/2014/main" id="{8A856037-BDBF-D038-F1CE-3517FCE9DA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3439" y="984431"/>
            <a:ext cx="468620" cy="46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32A73C-253C-A92B-B2FF-EA1F02EDB74B}"/>
              </a:ext>
            </a:extLst>
          </p:cNvPr>
          <p:cNvSpPr txBox="1"/>
          <p:nvPr/>
        </p:nvSpPr>
        <p:spPr>
          <a:xfrm>
            <a:off x="5061556" y="984431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3A9DDD5-EA65-46A3-47E6-D1C7BCC3C36D}"/>
              </a:ext>
            </a:extLst>
          </p:cNvPr>
          <p:cNvSpPr/>
          <p:nvPr/>
        </p:nvSpPr>
        <p:spPr>
          <a:xfrm>
            <a:off x="4530972" y="984431"/>
            <a:ext cx="358140" cy="3276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1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72" y="-692425"/>
            <a:ext cx="5328290" cy="2496636"/>
          </a:xfrm>
        </p:spPr>
        <p:txBody>
          <a:bodyPr anchor="b">
            <a:normAutofit/>
          </a:bodyPr>
          <a:lstStyle/>
          <a:p>
            <a:r>
              <a:rPr lang="en-US" sz="5315" dirty="0">
                <a:solidFill>
                  <a:srgbClr val="FFFFFF"/>
                </a:solidFill>
              </a:rPr>
              <a:t>Red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70" y="2019391"/>
            <a:ext cx="5326865" cy="54290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919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at_area_01(O1,O2), 	at_area_00(O1,O2), 	at_area_02(O1,O2), 	at_area_03(O1,O2)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09" y="-1152509"/>
            <a:ext cx="2737118" cy="2737118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2060442"/>
            <a:ext cx="2737119" cy="2737119"/>
          </a:xfrm>
          <a:prstGeom prst="rect">
            <a:avLst/>
          </a:prstGeom>
        </p:spPr>
      </p:pic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-1104814"/>
            <a:ext cx="2731543" cy="2731543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99" y="1985378"/>
            <a:ext cx="2731543" cy="273154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83" y="4962408"/>
            <a:ext cx="2759970" cy="275997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8" y="5018097"/>
            <a:ext cx="2773497" cy="27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A0E5E-CF35-0AAB-8414-1B91EFA85A27}"/>
              </a:ext>
            </a:extLst>
          </p:cNvPr>
          <p:cNvGrpSpPr/>
          <p:nvPr/>
        </p:nvGrpSpPr>
        <p:grpSpPr>
          <a:xfrm>
            <a:off x="784994" y="-157079"/>
            <a:ext cx="14919244" cy="6048649"/>
            <a:chOff x="531683" y="1000118"/>
            <a:chExt cx="10104929" cy="409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C06BA3-1F81-7A4B-C0B5-B653A005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788" y="1562335"/>
              <a:ext cx="1440000" cy="1440000"/>
            </a:xfrm>
            <a:prstGeom prst="rect">
              <a:avLst/>
            </a:prstGeom>
          </p:spPr>
        </p:pic>
        <p:pic>
          <p:nvPicPr>
            <p:cNvPr id="32" name="Picture 3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40D0B0-104B-6725-B9A5-7CE912C1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773" y="3260956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9E9652F-FE29-E9E8-8967-F7618BD9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809" y="1526528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 with medium confidence01.00000.image.png">
              <a:extLst>
                <a:ext uri="{FF2B5EF4-FFF2-40B4-BE49-F238E27FC236}">
                  <a16:creationId xmlns:a16="http://schemas.microsoft.com/office/drawing/2014/main" id="{7846C543-12A0-7C98-768D-36BFBE2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8" y="1575061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7106E7-EB20-1736-1EB4-9BC25361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640" y="3199061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25382B-3A72-761E-9F98-8809A1FC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17" y="3210164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8423207" y="1367591"/>
              <a:ext cx="2213405" cy="2061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8592163" y="377568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PN-Vector: (5,4,4,45)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104E82-1450-8C23-C977-F16BD44E29A7}"/>
                </a:ext>
              </a:extLst>
            </p:cNvPr>
            <p:cNvSpPr txBox="1"/>
            <p:nvPr/>
          </p:nvSpPr>
          <p:spPr>
            <a:xfrm>
              <a:off x="1758697" y="4721168"/>
              <a:ext cx="87293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531683" y="3883561"/>
              <a:ext cx="1198968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567866" y="2108114"/>
              <a:ext cx="112419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713550" y="1000118"/>
              <a:ext cx="4333681" cy="23182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24" b="1" dirty="0"/>
                <a:t>target(image) :- shape(O1, Sphere), color(O1, Green), in(O1, Image)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3715888" y="1440411"/>
              <a:ext cx="1875492" cy="3656507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14FC7A-6752-9950-12BE-CD836DF14419}"/>
                </a:ext>
              </a:extLst>
            </p:cNvPr>
            <p:cNvSpPr txBox="1"/>
            <p:nvPr/>
          </p:nvSpPr>
          <p:spPr>
            <a:xfrm>
              <a:off x="3888754" y="1537217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B1B3765-45AC-EF97-7254-D3E96A820A66}"/>
                </a:ext>
              </a:extLst>
            </p:cNvPr>
            <p:cNvSpPr txBox="1"/>
            <p:nvPr/>
          </p:nvSpPr>
          <p:spPr>
            <a:xfrm>
              <a:off x="3897665" y="3210477"/>
              <a:ext cx="767612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0.21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1692066" y="1426706"/>
              <a:ext cx="1942964" cy="3670212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1994215" y="1553909"/>
              <a:ext cx="81361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890874" y="3199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6306477" y="1575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6335019" y="3260956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126703" y="1440411"/>
              <a:ext cx="1841058" cy="3656507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0C912F-4905-2A07-249A-15EB62382B9B}"/>
                </a:ext>
              </a:extLst>
            </p:cNvPr>
            <p:cNvSpPr txBox="1"/>
            <p:nvPr/>
          </p:nvSpPr>
          <p:spPr>
            <a:xfrm>
              <a:off x="3758198" y="4721168"/>
              <a:ext cx="871311" cy="24711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8CBEB-4341-24A8-35AB-7048987A1BEA}"/>
                </a:ext>
              </a:extLst>
            </p:cNvPr>
            <p:cNvSpPr txBox="1"/>
            <p:nvPr/>
          </p:nvSpPr>
          <p:spPr>
            <a:xfrm>
              <a:off x="6204338" y="4753297"/>
              <a:ext cx="871435" cy="24711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59223-032C-3121-5F52-818F7C686891}"/>
                </a:ext>
              </a:extLst>
            </p:cNvPr>
            <p:cNvSpPr txBox="1"/>
            <p:nvPr/>
          </p:nvSpPr>
          <p:spPr>
            <a:xfrm>
              <a:off x="5670727" y="4446651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3B1DF7-0314-342C-CE80-8A021C7D6D7E}"/>
                </a:ext>
              </a:extLst>
            </p:cNvPr>
            <p:cNvSpPr txBox="1"/>
            <p:nvPr/>
          </p:nvSpPr>
          <p:spPr>
            <a:xfrm>
              <a:off x="5638299" y="2392105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9390309" y="4329230"/>
              <a:ext cx="279197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8592162" y="479277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77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blipFill>
                  <a:blip r:embed="rId9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916816" y="4556788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73" y="5062149"/>
            <a:ext cx="3563337" cy="3563337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80" y="1694431"/>
            <a:ext cx="2126063" cy="212606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2100476" y="2715171"/>
            <a:ext cx="1770195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2153898" y="92219"/>
            <a:ext cx="165980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6682660" y="-1572509"/>
            <a:ext cx="6004730" cy="3422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24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6943292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7065981" y="-746962"/>
            <a:ext cx="2194723" cy="2139740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9764847" y="-914457"/>
            <a:ext cx="2769037" cy="4922534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3816517" y="-914456"/>
            <a:ext cx="4334732" cy="4946782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4107231" y="1703926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36" y="1764526"/>
            <a:ext cx="2126063" cy="2126063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59" y="-729829"/>
            <a:ext cx="2126063" cy="212606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12842893" y="-751194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12885033" y="1739458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12619609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4259806" y="4153581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10210640" y="4426228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7466691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13389729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717556" y="4881890"/>
            <a:ext cx="1218537" cy="1309925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640832" y="5542776"/>
            <a:ext cx="1342377" cy="14836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846032" y="3906208"/>
            <a:ext cx="2275281" cy="4354407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114784" y="4571105"/>
            <a:ext cx="2636701" cy="2804364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759374" indent="-759374">
              <a:buFont typeface="+mj-lt"/>
              <a:buAutoNum type="arabicPeriod"/>
            </a:pPr>
            <a:r>
              <a:rPr lang="en-US" sz="2953" dirty="0"/>
              <a:t>VQA: Human asks system to answer questions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This project attempts to have the system learn rules and solve the task itself. </a:t>
            </a:r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0622406" y="5345156"/>
            <a:ext cx="2073364" cy="1496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12563405" y="4793399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0622404" y="4119102"/>
            <a:ext cx="4856597" cy="738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5380592" y="4776906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430294" y="-1195525"/>
            <a:ext cx="32819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-361404"/>
            <a:ext cx="3969459" cy="396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7517396" y="1543192"/>
            <a:ext cx="9226971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/>
              <a:t>We can also use a </a:t>
            </a:r>
            <a:r>
              <a:rPr lang="en-US" sz="2362" b="1" dirty="0"/>
              <a:t>heatmap</a:t>
            </a:r>
            <a:r>
              <a:rPr lang="en-US" sz="2362" dirty="0"/>
              <a:t> to re-draw the scatter figure, as shown below. </a:t>
            </a:r>
          </a:p>
          <a:p>
            <a:r>
              <a:rPr lang="en-US" sz="2362" dirty="0"/>
              <a:t>If we fuzzy the values to 4 zones. </a:t>
            </a:r>
          </a:p>
          <a:p>
            <a:endParaRPr lang="en-US" sz="2362" dirty="0"/>
          </a:p>
          <a:p>
            <a:r>
              <a:rPr lang="en-US" sz="2362" dirty="0"/>
              <a:t>We can see that, the black zone, which has the </a:t>
            </a:r>
            <a:r>
              <a:rPr lang="en-US" sz="2362" b="1" dirty="0"/>
              <a:t>highest</a:t>
            </a:r>
            <a:r>
              <a:rPr lang="en-US" sz="2362" dirty="0"/>
              <a:t> value, corresponds the case of positive score high, and negative score low. It tells us that, this </a:t>
            </a:r>
            <a:r>
              <a:rPr lang="en-US" sz="2362" b="1" dirty="0"/>
              <a:t>clause</a:t>
            </a:r>
            <a:r>
              <a:rPr lang="en-US" sz="2362" dirty="0"/>
              <a:t> get high score in the positive image but low score in the negative image in the most of times.</a:t>
            </a:r>
          </a:p>
          <a:p>
            <a:endParaRPr lang="en-US" sz="2362" dirty="0"/>
          </a:p>
          <a:p>
            <a:endParaRPr lang="en-US" sz="2362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3608054"/>
            <a:ext cx="3969459" cy="3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3151613" y="-683651"/>
            <a:ext cx="4267915" cy="375488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54" y="-683651"/>
            <a:ext cx="6258147" cy="375488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89" y="3786763"/>
            <a:ext cx="6264654" cy="3758793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40" y="3786765"/>
            <a:ext cx="6283374" cy="3770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396542" y="-1135179"/>
            <a:ext cx="57402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396541" y="1000278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396541" y="5517424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0182" y="4760398"/>
            <a:ext cx="17436047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The 4-zone map of a target clause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For N pairs PN-pair,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Clause: Written as distribute vector (0, N, 0, 0)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General Positive Clause: Written as distribute vector (0, X, 0, Y),  X+Y=N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 is a General Positive Clause.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 </a:t>
            </a:r>
            <a:r>
              <a:rPr lang="en-US" sz="2362" b="1" dirty="0"/>
              <a:t>target clause</a:t>
            </a:r>
            <a:r>
              <a:rPr lang="en-US" sz="2362" dirty="0"/>
              <a:t>, is a </a:t>
            </a:r>
            <a:r>
              <a:rPr lang="en-US" sz="2362" b="1" dirty="0"/>
              <a:t>strict positive clause, </a:t>
            </a:r>
            <a:r>
              <a:rPr lang="en-US" sz="2362" dirty="0"/>
              <a:t>i.e. only get high score on positive image but low score on negative image, all the clause points are Strict positive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An </a:t>
            </a:r>
            <a:r>
              <a:rPr lang="en-US" sz="2362" b="1" dirty="0"/>
              <a:t>invented clause</a:t>
            </a:r>
            <a:r>
              <a:rPr lang="en-US" sz="2362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916445" y="-911603"/>
            <a:ext cx="17079784" cy="4987384"/>
            <a:chOff x="623719" y="509857"/>
            <a:chExt cx="11568281" cy="3377997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For N PN-pairs,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strict positive clause, (0,20,0,0)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General positive clause, (0, X, 0, Y), X + Y = N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62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362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362" b="1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2362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blipFill>
                <a:blip r:embed="rId2"/>
                <a:stretch>
                  <a:fillRect l="-1186" t="-1351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" y="-445832"/>
            <a:ext cx="3874833" cy="3874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2644666" y="288747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252411" y="2652888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2858294" y="3709679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830" y="-354597"/>
            <a:ext cx="3874833" cy="38748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57" y="-354598"/>
            <a:ext cx="3874749" cy="387474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2" y="-346527"/>
            <a:ext cx="3874833" cy="38748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7340833" y="-354598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6336486" y="-776743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7086170" y="301922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10353175" y="428114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14457022" y="393559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10353174" y="3741624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14054554" y="-880917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5058900" y="-406872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10999713" y="2686310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8619934" y="5570811"/>
            <a:ext cx="7483864" cy="118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Predicate evaluation: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964169" y="1793654"/>
            <a:ext cx="12140403" cy="3521526"/>
            <a:chOff x="1330348" y="2321366"/>
            <a:chExt cx="8222797" cy="2385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58" y="-1340711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732815" y="1129024"/>
            <a:ext cx="11697914" cy="5011310"/>
            <a:chOff x="1316868" y="1793669"/>
            <a:chExt cx="7923096" cy="339420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10" y="-1153267"/>
            <a:ext cx="15525571" cy="433591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6364898" y="342763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8315796" y="1324852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6298561" y="625597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6431232" y="2615056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10381669" y="1227293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7487879" y="2380911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7015634" y="2127469"/>
            <a:ext cx="1658043" cy="942280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10333032" y="1707983"/>
            <a:ext cx="1003207" cy="61605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5867964" y="1922077"/>
            <a:ext cx="1523000" cy="14881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3868170" y="1904630"/>
            <a:ext cx="2496725" cy="1967737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7378927" y="4961303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70914" y="5253369"/>
            <a:ext cx="1938865" cy="6633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6472659" y="1107654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3868172" y="1459894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11336240" y="1263246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9503672" y="1031182"/>
            <a:ext cx="1719648" cy="3962725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6026484" y="2080598"/>
            <a:ext cx="2660897" cy="3316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6331730" y="-122740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8348964" y="321996"/>
            <a:ext cx="3995893" cy="941250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9651700" y="-12180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0" y="-1338342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80" y="-1193829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4032897" y="1117117"/>
            <a:ext cx="1008617" cy="444737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5777176" y="819698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Abstract submission: 6 March 2023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Author Notification: 22 April 2023 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281250"/>
            <a:r>
              <a:rPr lang="en-GB" sz="2658" dirty="0" err="1">
                <a:solidFill>
                  <a:srgbClr val="212121"/>
                </a:solidFill>
                <a:latin typeface="Open Sans" panose="020B0606030504020204" pitchFamily="34" charset="0"/>
              </a:rPr>
              <a:t>NeSy</a:t>
            </a:r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 Workshop dates: 3-5 July 2023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0980827" y="4427775"/>
            <a:ext cx="144154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7171692" y="5314252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20635" y="5314253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5" y="1061726"/>
            <a:ext cx="16350602" cy="6424455"/>
          </a:xfrm>
        </p:spPr>
        <p:txBody>
          <a:bodyPr>
            <a:noAutofit/>
          </a:bodyPr>
          <a:lstStyle/>
          <a:p>
            <a:r>
              <a:rPr lang="en-GB" sz="1771" dirty="0"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(X):-at_area_5(O1,O2),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(X):-at_area_7(O1,O2),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(X):-in(O1,X),in(O2,X),</a:t>
            </a:r>
            <a:r>
              <a:rPr lang="en-GB" sz="1771" dirty="0" err="1">
                <a:latin typeface="Helvetica Neue" panose="02000503000000020004" pitchFamily="2" charset="0"/>
              </a:rPr>
              <a:t>same_shape_pair</a:t>
            </a:r>
            <a:r>
              <a:rPr lang="en-GB" sz="1771" dirty="0">
                <a:latin typeface="Helvetica Neue" panose="02000503000000020004" pitchFamily="2" charset="0"/>
              </a:rPr>
              <a:t>(O1,O2).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…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77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556307" y="1460178"/>
            <a:ext cx="5925218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556307" y="4929058"/>
            <a:ext cx="7612780" cy="44654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556307" y="6170076"/>
            <a:ext cx="6281481" cy="4465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556307" y="2704665"/>
            <a:ext cx="7875290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10519141" y="777299"/>
            <a:ext cx="1722115" cy="6373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10524472" y="6634161"/>
            <a:ext cx="1722115" cy="6373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9169087" y="5152331"/>
            <a:ext cx="1355385" cy="18005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37788" y="6393348"/>
            <a:ext cx="2686684" cy="5594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481525" y="1095976"/>
            <a:ext cx="3037616" cy="5985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9431597" y="1095976"/>
            <a:ext cx="1087544" cy="18430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324241" y="1823091"/>
            <a:ext cx="16201965" cy="6032010"/>
            <a:chOff x="219611" y="2341304"/>
            <a:chExt cx="10973727" cy="4085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449012" cy="370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General positive  Clauses </a:t>
              </a:r>
            </a:p>
            <a:p>
              <a:r>
                <a:rPr lang="en-US" sz="1476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1202216" y="4413053"/>
            <a:ext cx="2139368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General positive  Clauses </a:t>
            </a:r>
          </a:p>
          <a:p>
            <a:r>
              <a:rPr lang="en-US" sz="1476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8376292" y="6045366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33880" y="6084574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304055" y="6738865"/>
            <a:ext cx="3033622" cy="674521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96" y="-1302218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128672" y="3919357"/>
            <a:ext cx="17754736" cy="1863734"/>
            <a:chOff x="87151" y="3761123"/>
            <a:chExt cx="12025432" cy="126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812185" y="6561904"/>
            <a:ext cx="16975224" cy="54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Conflict Clauses:  e.g.  p(A,B) :- at_area_0(A, B), at_area_7(A,B) is a conflict clause, cause the atoms in the clause body </a:t>
            </a:r>
            <a:r>
              <a:rPr lang="en-US" altLang="zh-CN" sz="1476" dirty="0"/>
              <a:t>contradict each other.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Clause Sign: A clause can be given a positive sign </a:t>
            </a:r>
            <a:r>
              <a:rPr lang="zh-CN" altLang="en-US" sz="1476" dirty="0"/>
              <a:t>‘</a:t>
            </a:r>
            <a:r>
              <a:rPr lang="en-US" altLang="zh-CN" sz="1476" dirty="0"/>
              <a:t>+</a:t>
            </a:r>
            <a:r>
              <a:rPr lang="zh-CN" altLang="en-US" sz="1476" dirty="0"/>
              <a:t>’ </a:t>
            </a:r>
            <a:r>
              <a:rPr lang="en-US" altLang="zh-CN" sz="1476" dirty="0"/>
              <a:t>or a negative sign ‘-’. A clause labeled with a positive sign can be further consider for PI module, a clause labeled with a negative sign is discarded for PI module.</a:t>
            </a:r>
            <a:endParaRPr lang="en-US" sz="147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3716753" y="-667985"/>
            <a:ext cx="12140403" cy="3521526"/>
            <a:chOff x="1330348" y="2321366"/>
            <a:chExt cx="8222797" cy="23851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7" y="1606434"/>
            <a:ext cx="6951906" cy="2924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674588" y="-385494"/>
            <a:ext cx="414414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9218475" y="2579869"/>
            <a:ext cx="7496427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We can cluster all the PI clauses with positive sign as a new concept and </a:t>
            </a:r>
            <a:r>
              <a:rPr lang="en-US" sz="2658" b="1" dirty="0"/>
              <a:t>invent</a:t>
            </a:r>
            <a:r>
              <a:rPr lang="en-US" sz="2658" dirty="0"/>
              <a:t> a </a:t>
            </a:r>
            <a:r>
              <a:rPr lang="en-US" sz="2658" b="1" dirty="0"/>
              <a:t>new</a:t>
            </a:r>
            <a:r>
              <a:rPr lang="en-US" sz="2658" dirty="0"/>
              <a:t> </a:t>
            </a:r>
            <a:r>
              <a:rPr lang="en-US" sz="2658" b="1" dirty="0"/>
              <a:t>predicate</a:t>
            </a:r>
            <a:r>
              <a:rPr lang="en-US" sz="2658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8" y="-709569"/>
            <a:ext cx="1299971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0603901" y="5600649"/>
            <a:ext cx="7396762" cy="1762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2490940" y="611259"/>
            <a:ext cx="5225918" cy="4592406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150650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10603900" y="669468"/>
            <a:ext cx="5225918" cy="4592406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11000476" y="147356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11173180" y="2123243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11858044" y="1665716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11353130" y="271625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12155032" y="793593"/>
            <a:ext cx="4219633" cy="4160047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3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4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6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8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78" y="4530438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with_prop_1(X):-pred_2_args_id_0(X,Y),pred_1_args_id_0(Y).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with_prop_2(X,Y):-pred_3_args_id_0(X,Y,Z),pred_1_args_id_0(Z).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(X):-pred_1_args_id_0(X).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(X,Y,Z):-pred_2_args_id_0(X,Y,Z).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commutative(X):-pred_2_args_id_0(X,Y),pred_2_args_id_0(Y,X).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commutative(Y):-pred_2_args_id_0(X,Y),pred_2_args_id_0(Y,X).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(X,Y):-pred_2_args_id_0(X,Z),pred_2_args_id_0(Y,W),pred_2_args_id_1(Z,W).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pair(X,Y):-pred_2_args_id_0(X,Y),pred_2_args_id_1(Y,X).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(X,Y):-pred_2_args_id_0(X,Z),pred_2_args_id_0(Z,Y).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1315279" y="1620279"/>
            <a:ext cx="8688934" cy="459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Scene detection: for each object in each scene, the basic properties must be known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position (2D, 3D)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Design rules, and learn the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Learn the relationship between any two objects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Use the rules to correct random scenes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Reposition the objects to match the learned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8" y="-597857"/>
            <a:ext cx="12117520" cy="8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" y="-1571930"/>
            <a:ext cx="3246745" cy="7067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95" y="-1571930"/>
            <a:ext cx="2978219" cy="7067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13" y="-1571929"/>
            <a:ext cx="2797830" cy="7249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11" y="-1633686"/>
            <a:ext cx="2967712" cy="7450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2" y="-1573371"/>
            <a:ext cx="2967712" cy="7538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582" y="-1611254"/>
            <a:ext cx="2959727" cy="7405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54373" y="5665386"/>
            <a:ext cx="2959727" cy="2645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9420346" y="6239282"/>
            <a:ext cx="3158166" cy="217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3099103" y="5556991"/>
            <a:ext cx="2967712" cy="2645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6151816" y="6320145"/>
            <a:ext cx="2967712" cy="1990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13684522" y="6085107"/>
            <a:ext cx="2967712" cy="21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09677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3209488" y="4573944"/>
            <a:ext cx="5393003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3376571" y="-388291"/>
            <a:ext cx="5225918" cy="4791897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9919529" y="4663050"/>
            <a:ext cx="539300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10037516" y="-326225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1962" y="5774582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1255914" y="818374"/>
            <a:ext cx="5225918" cy="4737963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907307" y="5605486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03968" y="64051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701199" y="-599074"/>
            <a:ext cx="118808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2074" y="6900098"/>
            <a:ext cx="7398519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87973" y="182059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10015538" y="6950044"/>
            <a:ext cx="6329721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10015536" y="1915162"/>
            <a:ext cx="5225918" cy="4592406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86" y="-1327658"/>
            <a:ext cx="2116390" cy="21163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111" y="-1362598"/>
            <a:ext cx="2116389" cy="2116389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661" y="-1345240"/>
            <a:ext cx="2129066" cy="21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9460529" y="4764374"/>
            <a:ext cx="5811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9802931" y="1594693"/>
            <a:ext cx="0" cy="436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10874167" y="1927315"/>
            <a:ext cx="3639264" cy="228921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14743330" y="5088488"/>
            <a:ext cx="230704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7812100" y="725287"/>
            <a:ext cx="1675523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767966" y="-408259"/>
            <a:ext cx="3988143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767965" y="1702304"/>
            <a:ext cx="8056659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Clustering all k clauses C={C1, …,. Ck}</a:t>
            </a:r>
          </a:p>
          <a:p>
            <a:pPr marL="506249" indent="-506249">
              <a:buFont typeface="+mj-lt"/>
              <a:buAutoNum type="arabicPeriod"/>
            </a:pP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For </a:t>
            </a:r>
            <a:r>
              <a:rPr lang="en-US" sz="2658" dirty="0" err="1"/>
              <a:t>i</a:t>
            </a:r>
            <a:r>
              <a:rPr lang="en-US" sz="2658" dirty="0"/>
              <a:t>=1 to k-1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n=</a:t>
            </a:r>
            <a:r>
              <a:rPr lang="en-US" sz="2658" dirty="0" err="1"/>
              <a:t>len</a:t>
            </a:r>
            <a:r>
              <a:rPr lang="en-US" sz="2658" dirty="0"/>
              <a:t>(C)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For j = 1 to k: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 err="1"/>
              <a:t>New_C</a:t>
            </a:r>
            <a:r>
              <a:rPr lang="en-US" sz="2658" dirty="0"/>
              <a:t> &lt;- Delete j-</a:t>
            </a:r>
            <a:r>
              <a:rPr lang="en-US" sz="2658" dirty="0" err="1"/>
              <a:t>th</a:t>
            </a:r>
            <a:r>
              <a:rPr lang="en-US" sz="2658" dirty="0"/>
              <a:t> clause in C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/>
              <a:t>score &lt;- Evaluate all the rest clauses in C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 err="1"/>
              <a:t>best_score</a:t>
            </a:r>
            <a:r>
              <a:rPr lang="en-US" sz="2658" dirty="0"/>
              <a:t> &lt;- max(score)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C &lt;- </a:t>
            </a:r>
            <a:r>
              <a:rPr lang="en-US" sz="2658" dirty="0" err="1"/>
              <a:t>Best_New_C</a:t>
            </a: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12693797" y="725287"/>
            <a:ext cx="0" cy="536957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12120923" y="6642705"/>
            <a:ext cx="1372620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14272440" y="-773776"/>
          <a:ext cx="2868856" cy="29335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535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127332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7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1.94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6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2.05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5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4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3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2.06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2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1.90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1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1.74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767964" y="-408259"/>
            <a:ext cx="7067256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1084813" y="999730"/>
            <a:ext cx="8056659" cy="336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a concept  and a dataset, learn the given concept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dataset, learn some concepts.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1181248" lvl="1" indent="-506249">
              <a:buFont typeface="+mj-lt"/>
              <a:buAutoNum type="arabicPeriod"/>
            </a:pP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335637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32" y="2092451"/>
            <a:ext cx="1919976" cy="19199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2920981" y="6779704"/>
            <a:ext cx="1916602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8972203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-1.5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456" y="1728907"/>
            <a:ext cx="2176582" cy="21765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12148525" y="6779704"/>
            <a:ext cx="2195755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8374527" y="1351614"/>
            <a:ext cx="0" cy="623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98" y="4012427"/>
            <a:ext cx="2195738" cy="2195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732" y="4197063"/>
            <a:ext cx="1919976" cy="1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Scene Detection </a:t>
            </a:r>
            <a:endParaRPr lang="en-US" altLang="zh-CN" sz="35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Object Detection</a:t>
                </a:r>
                <a:r>
                  <a:rPr lang="en-US" sz="2658" dirty="0"/>
                  <a:t>: for each object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658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58" dirty="0"/>
                  <a:t> 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Shape: Sphere, cube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Position (3D): x, y, z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Color: R,G,B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Size: width, height, depth.</a:t>
                </a:r>
              </a:p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Relationship detection: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sz="2658" dirty="0"/>
                  <a:t> Bigger than, Smaller than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=8: </m:t>
                    </m:r>
                  </m:oMath>
                </a14:m>
                <a:r>
                  <a:rPr lang="en-US" sz="2658" dirty="0"/>
                  <a:t>East, South, West, North and their combinations (8 directions in total)</a:t>
                </a:r>
              </a:p>
              <a:p>
                <a:pPr marL="506249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Relation: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blipFill>
                <a:blip r:embed="rId3"/>
                <a:stretch>
                  <a:fillRect l="-1006" t="-937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703637" y="2133757"/>
            <a:ext cx="5347641" cy="5347639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078040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-1350176"/>
            <a:ext cx="5910687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97" y="2405"/>
            <a:ext cx="8990488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2" y="1217449"/>
            <a:ext cx="16241098" cy="5413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12996199" y="6631148"/>
            <a:ext cx="452547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436795" y="7441179"/>
            <a:ext cx="17261513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44" dirty="0"/>
              <a:t>Observe the given batch scenes and summarize the rules(</a:t>
            </a:r>
            <a:r>
              <a:rPr lang="en-US" sz="3544" b="1" dirty="0"/>
              <a:t>so far, just relationships</a:t>
            </a:r>
            <a:r>
              <a:rPr lang="en-US" sz="3544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401921" y="7512055"/>
            <a:ext cx="7199420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782485" y="871747"/>
            <a:ext cx="30481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"bigger than,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18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10600000" y="802795"/>
            <a:ext cx="30976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dir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"in the east of,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8549119" y="7681656"/>
            <a:ext cx="850200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Use rules to modify the random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3909487" y="7242622"/>
            <a:ext cx="9657939" cy="1249065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8" y="1825608"/>
            <a:ext cx="11016705" cy="5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356" y="-280200"/>
            <a:ext cx="8418784" cy="2799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115" y="4073863"/>
            <a:ext cx="6149023" cy="30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0" y="-771815"/>
            <a:ext cx="7111907" cy="3555953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05" y="4024588"/>
            <a:ext cx="5991126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13497189" y="3175736"/>
            <a:ext cx="4295175" cy="417196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9468698" y="3312265"/>
            <a:ext cx="3097355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"big",</a:t>
            </a:r>
          </a:p>
          <a:p>
            <a:r>
              <a:rPr lang="en-US" sz="2658" dirty="0"/>
              <a:t>      "shape": "cube",</a:t>
            </a:r>
          </a:p>
          <a:p>
            <a:r>
              <a:rPr lang="en-US" sz="2658" dirty="0"/>
              <a:t>      "material": "",</a:t>
            </a:r>
          </a:p>
          <a:p>
            <a:r>
              <a:rPr lang="en-US" sz="2658" dirty="0"/>
              <a:t>      "x": 1.5,</a:t>
            </a:r>
          </a:p>
          <a:p>
            <a:r>
              <a:rPr lang="en-US" sz="2658" dirty="0"/>
              <a:t>      "y": 0,</a:t>
            </a:r>
          </a:p>
          <a:p>
            <a:r>
              <a:rPr lang="en-US" sz="2658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536495" y="3312264"/>
            <a:ext cx="4104023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"small",</a:t>
            </a:r>
          </a:p>
          <a:p>
            <a:r>
              <a:rPr lang="en-US" sz="2658" dirty="0"/>
              <a:t>    "shape": "sphere",</a:t>
            </a:r>
          </a:p>
          <a:p>
            <a:r>
              <a:rPr lang="en-US" sz="2658" dirty="0"/>
              <a:t>    "material": "orange",</a:t>
            </a:r>
          </a:p>
          <a:p>
            <a:r>
              <a:rPr lang="en-US" sz="2658" dirty="0"/>
              <a:t>    "x": 0,</a:t>
            </a:r>
          </a:p>
          <a:p>
            <a:r>
              <a:rPr lang="en-US" sz="2658" dirty="0"/>
              <a:t>    "y": 0,</a:t>
            </a:r>
          </a:p>
          <a:p>
            <a:r>
              <a:rPr lang="en-US" sz="2658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536495" y="1896980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5536495" y="7484108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1315650" y="5902406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4051225" y="6024533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2608973" y="3558835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5536495" y="6845160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464676" y="4193755"/>
            <a:ext cx="12072856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2.   0.15 1.   0. 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2.   0.15 1.   0.  ]</a:t>
            </a:r>
          </a:p>
          <a:p>
            <a:r>
              <a:rPr lang="en-US" sz="2658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819180" y="2811502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5464675" y="5914862"/>
            <a:ext cx="11884241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0.   0.29 0.6  0.3 ]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0.   0.29 0.6  0.3 ]</a:t>
            </a:r>
          </a:p>
          <a:p>
            <a:r>
              <a:rPr lang="en-US" sz="2658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52" y="-1309524"/>
            <a:ext cx="6700746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5003" y="9345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05151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05152" y="1026607"/>
            <a:ext cx="4181358" cy="437982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207881" y="1045935"/>
            <a:ext cx="4181358" cy="436049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9699910" y="1045935"/>
            <a:ext cx="4181358" cy="436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5001784" y="5954518"/>
            <a:ext cx="459354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[-1.5  -0.15  0.   -0.29  0.3   0.6 ]</a:t>
            </a:r>
          </a:p>
          <a:p>
            <a:r>
              <a:rPr lang="en-US" sz="2658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9699910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14030250" y="1048318"/>
            <a:ext cx="4181358" cy="2955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Devide</a:t>
            </a:r>
            <a:r>
              <a:rPr lang="en-US" sz="2658" dirty="0"/>
              <a:t> Dataset to small pieces</a:t>
            </a:r>
          </a:p>
          <a:p>
            <a:endParaRPr lang="en-US" sz="2658" dirty="0"/>
          </a:p>
          <a:p>
            <a:r>
              <a:rPr lang="en-US" sz="2658" dirty="0"/>
              <a:t>D1, D2, …, </a:t>
            </a:r>
            <a:r>
              <a:rPr lang="en-US" sz="2658" dirty="0" err="1"/>
              <a:t>Dn</a:t>
            </a:r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For each Di</a:t>
            </a:r>
          </a:p>
          <a:p>
            <a:r>
              <a:rPr lang="en-US" sz="2658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10846954" y="-547438"/>
            <a:ext cx="6652613" cy="581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Assumptions: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If one RV occurs more than once in the same image, it is considered only once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Example: Books on the bookshelf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Since each RV in each image is counted at most once, thus </a:t>
            </a:r>
          </a:p>
          <a:p>
            <a:endParaRPr lang="en-US" sz="2658" dirty="0"/>
          </a:p>
          <a:p>
            <a:r>
              <a:rPr lang="en-US" sz="2658" dirty="0"/>
              <a:t>Find similar vectors in 4 images</a:t>
            </a:r>
          </a:p>
          <a:p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Problems:</a:t>
            </a:r>
          </a:p>
          <a:p>
            <a:pPr marL="506249" indent="-506249">
              <a:buAutoNum type="arabicPeriod"/>
            </a:pPr>
            <a:r>
              <a:rPr lang="en-US" sz="2658" dirty="0"/>
              <a:t>Define similarity</a:t>
            </a:r>
          </a:p>
          <a:p>
            <a:pPr marL="506249" indent="-506249">
              <a:buAutoNum type="arabicPeriod"/>
            </a:pPr>
            <a:r>
              <a:rPr lang="en-US" sz="2658" dirty="0"/>
              <a:t>SV might not exist in all images, probability</a:t>
            </a:r>
          </a:p>
          <a:p>
            <a:pPr marL="506249" indent="-506249">
              <a:buAutoNum type="arabicPeriod"/>
            </a:pPr>
            <a:r>
              <a:rPr lang="en-US" sz="2658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6" y="-547439"/>
            <a:ext cx="9694106" cy="78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DBC932-7A21-8F3B-CD50-AE19E060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772" y="-1633686"/>
            <a:ext cx="2251296" cy="225129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13688904" y="1404488"/>
            <a:ext cx="6785313" cy="6750249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16111368" y="7547578"/>
            <a:ext cx="1319592" cy="5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658" dirty="0">
                <a:solidFill>
                  <a:srgbClr val="FF0000"/>
                </a:solidFill>
              </a:rPr>
              <a:t>32-Zone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5505B71A-1262-4488-DC78-B86CE67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476" y="-1633686"/>
            <a:ext cx="2251296" cy="22512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CB079A-F7BC-AF03-3E1C-AC55BDEFC03C}"/>
              </a:ext>
            </a:extLst>
          </p:cNvPr>
          <p:cNvGrpSpPr/>
          <p:nvPr/>
        </p:nvGrpSpPr>
        <p:grpSpPr>
          <a:xfrm>
            <a:off x="15284417" y="1404490"/>
            <a:ext cx="5347639" cy="5347639"/>
            <a:chOff x="1153887" y="2551720"/>
            <a:chExt cx="3622001" cy="36220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7BB786-3CF6-2A30-9146-C963019B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72DC0F-E46A-DA8B-7D10-BA57E54B374A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7C4632-CB3B-2B5B-17AE-E36B82BE8A11}"/>
                </a:ext>
              </a:extLst>
            </p:cNvPr>
            <p:cNvSpPr txBox="1"/>
            <p:nvPr/>
          </p:nvSpPr>
          <p:spPr>
            <a:xfrm>
              <a:off x="2836194" y="2888187"/>
              <a:ext cx="1078041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E0164C-A6A1-72CA-DB28-082612B89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3E34EE-6F01-538C-624E-4911DBDA8928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E1F7A8-059F-396E-33DE-2F08CDA26E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73722-759B-2320-9BFD-95DC7690E9B7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C4DFF4-90EB-2CAE-7612-70DC1D20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2316C0-6DFC-3955-DA4F-306B87B24886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4749660"/>
                  </p:ext>
                </p:extLst>
              </p:nvPr>
            </p:nvGraphicFramePr>
            <p:xfrm>
              <a:off x="2044606" y="4032271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4606" y="4032271"/>
                <a:ext cx="2154788" cy="219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026075"/>
                  </p:ext>
                </p:extLst>
              </p:nvPr>
            </p:nvGraphicFramePr>
            <p:xfrm>
              <a:off x="8491929" y="-395755"/>
              <a:ext cx="3701283" cy="37723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01283" cy="377231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563" ay="972747" az="8469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81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1929" y="-395755"/>
                <a:ext cx="3701283" cy="3772314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60850C-2BC1-DBA5-9028-96C611C31851}"/>
              </a:ext>
            </a:extLst>
          </p:cNvPr>
          <p:cNvCxnSpPr>
            <a:cxnSpLocks/>
          </p:cNvCxnSpPr>
          <p:nvPr/>
        </p:nvCxnSpPr>
        <p:spPr>
          <a:xfrm flipV="1">
            <a:off x="3194000" y="1790532"/>
            <a:ext cx="6762363" cy="3391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B94C9A-C3CE-086D-926F-451E54E38D61}"/>
              </a:ext>
            </a:extLst>
          </p:cNvPr>
          <p:cNvCxnSpPr>
            <a:cxnSpLocks/>
          </p:cNvCxnSpPr>
          <p:nvPr/>
        </p:nvCxnSpPr>
        <p:spPr>
          <a:xfrm>
            <a:off x="3178016" y="5192131"/>
            <a:ext cx="5313913" cy="9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Cube outline">
            <a:extLst>
              <a:ext uri="{FF2B5EF4-FFF2-40B4-BE49-F238E27FC236}">
                <a16:creationId xmlns:a16="http://schemas.microsoft.com/office/drawing/2014/main" id="{D58FA8D5-5B46-606B-0A9A-6919BF418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598" y="6495976"/>
            <a:ext cx="1778032" cy="1778032"/>
          </a:xfrm>
          <a:prstGeom prst="rect">
            <a:avLst/>
          </a:prstGeom>
        </p:spPr>
      </p:pic>
      <p:pic>
        <p:nvPicPr>
          <p:cNvPr id="63" name="Graphic 62" descr="Sphere outline">
            <a:extLst>
              <a:ext uri="{FF2B5EF4-FFF2-40B4-BE49-F238E27FC236}">
                <a16:creationId xmlns:a16="http://schemas.microsoft.com/office/drawing/2014/main" id="{6EAA1469-9131-E259-18C9-F1C763A2C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5226" y="6263323"/>
            <a:ext cx="1616458" cy="1616458"/>
          </a:xfrm>
          <a:prstGeom prst="rect">
            <a:avLst/>
          </a:prstGeom>
        </p:spPr>
      </p:pic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806" y="6495708"/>
            <a:ext cx="1616458" cy="16164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797258"/>
                  </p:ext>
                </p:extLst>
              </p:nvPr>
            </p:nvGraphicFramePr>
            <p:xfrm>
              <a:off x="3909235" y="-128614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235" y="-128614"/>
                <a:ext cx="2154788" cy="2192265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6659D7-C860-EF41-69DD-D6589AF80113}"/>
              </a:ext>
            </a:extLst>
          </p:cNvPr>
          <p:cNvCxnSpPr>
            <a:cxnSpLocks/>
          </p:cNvCxnSpPr>
          <p:nvPr/>
        </p:nvCxnSpPr>
        <p:spPr>
          <a:xfrm flipV="1">
            <a:off x="3221233" y="919390"/>
            <a:ext cx="1765396" cy="427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86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884515" y="128669"/>
            <a:ext cx="3739792" cy="29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There are three Balls</a:t>
            </a:r>
          </a:p>
          <a:p>
            <a:endParaRPr lang="en-US" sz="2658" dirty="0"/>
          </a:p>
          <a:p>
            <a:r>
              <a:rPr lang="en-US" sz="2658" dirty="0"/>
              <a:t>First has size 0.2.</a:t>
            </a:r>
          </a:p>
          <a:p>
            <a:endParaRPr lang="en-US" sz="2658" dirty="0"/>
          </a:p>
          <a:p>
            <a:r>
              <a:rPr lang="en-US" sz="2658" dirty="0"/>
              <a:t>Second has size 0.3.</a:t>
            </a:r>
          </a:p>
          <a:p>
            <a:endParaRPr lang="en-US" sz="2658" dirty="0"/>
          </a:p>
          <a:p>
            <a:r>
              <a:rPr lang="en-US" sz="2658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5508438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6228232" y="1082932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521561" y="-948817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6039031" y="-97776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11020248" y="-94881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11209450" y="1082929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11386219" y="2467024"/>
            <a:ext cx="68664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12327698" y="1774978"/>
            <a:ext cx="104866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722732" y="6047717"/>
            <a:ext cx="5020497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Important to have both systems</a:t>
            </a:r>
          </a:p>
          <a:p>
            <a:r>
              <a:rPr lang="en-US" sz="2658" dirty="0"/>
              <a:t>First think with intuitive system</a:t>
            </a:r>
          </a:p>
          <a:p>
            <a:r>
              <a:rPr lang="en-US" sz="2658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6239508" y="2467024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10659339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877905" y="-1173843"/>
            <a:ext cx="681295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11762503" y="-802580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877905" y="293563"/>
            <a:ext cx="6180098" cy="704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Cube	Cylinder, Box, shelf, …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Sphere	Ball, Apple, …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Small	small, tiny,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Large	Medium, huge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	Orange, Rose, Gold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Green	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Blue	Purple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Black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White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Position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Front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Behind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8530465" y="-1469990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701183" y="-12096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9953814" y="-11129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0642793" y="71040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8530466" y="168816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0778856" y="31186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0545373" y="187767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8757213" y="306240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11616519" y="2292969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8535522" y="5057350"/>
            <a:ext cx="2854250" cy="298180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10104850" y="536917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0298969" y="690499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8767790" y="590621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1668780" y="5575243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Red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" y="-1437374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75346" y="20319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876198" y="-13314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3077186" y="24547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873348" y="373328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773645" y="692002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-1354959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97099" y="15341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787416" y="3636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351413" y="451438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85361" y="283544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053701" y="64145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2" y="-212110"/>
            <a:ext cx="2846689" cy="284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863622" y="-21210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726358" y="-914097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074" y="43493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2149706" y="-5570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838685" y="12662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734963" y="216857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983353" y="359905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49869" y="235808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961710" y="35428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821016" y="2773377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9731927" y="165715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1455192" y="121123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9784360" y="282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2671194" y="350435"/>
            <a:ext cx="446802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/>
              <a:t>Cube, Big, Green, Left</a:t>
            </a:r>
          </a:p>
          <a:p>
            <a:pPr marL="506249" indent="-506249">
              <a:buAutoNum type="alphaUcPeriod"/>
            </a:pPr>
            <a:r>
              <a:rPr lang="en-US" sz="2658" dirty="0"/>
              <a:t>Sphere, Big, Red, 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sz="265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495372" y="-1560262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10606579" y="-930295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732352" y="5339882"/>
            <a:ext cx="2864527" cy="29818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2076510" y="746174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149706" y="643592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947505" y="6310250"/>
            <a:ext cx="505282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026433" y="3286073"/>
            <a:ext cx="6559105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  <a:p>
            <a:r>
              <a:rPr lang="en-US" sz="2658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9731926" y="4466491"/>
            <a:ext cx="6559105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Left, red 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 + green(2) + front(2)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Front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Front + Green(2)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4885230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7879926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5603169" y="678688"/>
            <a:ext cx="2037834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10396771" y="678688"/>
            <a:ext cx="203783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7641003" y="6053368"/>
            <a:ext cx="2916408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9000331" y="2207692"/>
            <a:ext cx="0" cy="356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1670229"/>
            <a:ext cx="5489696" cy="25656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ED710EBB-1A69-C406-A260-21EB5BB61CCD}"/>
              </a:ext>
            </a:extLst>
          </p:cNvPr>
          <p:cNvSpPr/>
          <p:nvPr/>
        </p:nvSpPr>
        <p:spPr>
          <a:xfrm>
            <a:off x="4166766" y="2475000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F40DAEC-D1DF-6EAE-AB85-44548C1ABD90}"/>
              </a:ext>
            </a:extLst>
          </p:cNvPr>
          <p:cNvSpPr/>
          <p:nvPr/>
        </p:nvSpPr>
        <p:spPr>
          <a:xfrm>
            <a:off x="12513915" y="2531261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8065" y="4993702"/>
            <a:ext cx="1616458" cy="1616458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FBD34C9-27B7-711B-44C7-174201494733}"/>
              </a:ext>
            </a:extLst>
          </p:cNvPr>
          <p:cNvGrpSpPr/>
          <p:nvPr/>
        </p:nvGrpSpPr>
        <p:grpSpPr>
          <a:xfrm>
            <a:off x="14532277" y="8371332"/>
            <a:ext cx="6936771" cy="6993559"/>
            <a:chOff x="6360995" y="1063315"/>
            <a:chExt cx="5040885" cy="4958319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3562F4-E17C-7350-042B-8EE1CA83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031" y1="53125" x2="32031" y2="53125"/>
                          <a14:foregroundMark x1="44219" y1="63906" x2="44219" y2="63906"/>
                          <a14:foregroundMark x1="56250" y1="51094" x2="56250" y2="51094"/>
                          <a14:foregroundMark x1="69219" y1="35625" x2="69219" y2="35625"/>
                          <a14:foregroundMark x1="84531" y1="18281" x2="84531" y2="18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95" y="1063315"/>
              <a:ext cx="5026739" cy="4958319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60850C-2BC1-DBA5-9028-96C611C31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4337786"/>
              <a:ext cx="2830831" cy="57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7DFE-BD0F-02C4-5084-68C030CEA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2110180"/>
              <a:ext cx="1957470" cy="2218496"/>
            </a:xfrm>
            <a:prstGeom prst="straightConnector1">
              <a:avLst/>
            </a:prstGeom>
            <a:ln w="38100">
              <a:solidFill>
                <a:srgbClr val="2A4BD8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/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58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2658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blipFill>
                  <a:blip r:embed="rId6"/>
                  <a:stretch>
                    <a:fillRect l="-50000" r="-44444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E4238-0727-56D9-C926-EF7BDDBAA72B}"/>
                </a:ext>
              </a:extLst>
            </p:cNvPr>
            <p:cNvSpPr/>
            <p:nvPr/>
          </p:nvSpPr>
          <p:spPr>
            <a:xfrm>
              <a:off x="8377103" y="2957924"/>
              <a:ext cx="1830312" cy="1737868"/>
            </a:xfrm>
            <a:prstGeom prst="arc">
              <a:avLst>
                <a:gd name="adj1" fmla="val 17798013"/>
                <a:gd name="adj2" fmla="val 1991615"/>
              </a:avLst>
            </a:prstGeom>
            <a:ln w="19050">
              <a:solidFill>
                <a:srgbClr val="2A4BD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/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0000" b="-518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F416B1-4224-F5E5-8287-294389391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2012" y="3705251"/>
              <a:ext cx="569037" cy="62293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71AB339-226D-2CFF-5C6A-ADEEFC214FB1}"/>
                </a:ext>
              </a:extLst>
            </p:cNvPr>
            <p:cNvSpPr/>
            <p:nvPr/>
          </p:nvSpPr>
          <p:spPr>
            <a:xfrm>
              <a:off x="8256192" y="3826859"/>
              <a:ext cx="632450" cy="644203"/>
            </a:xfrm>
            <a:prstGeom prst="arc">
              <a:avLst>
                <a:gd name="adj1" fmla="val 11980581"/>
                <a:gd name="adj2" fmla="val 2361286"/>
              </a:avLst>
            </a:prstGeom>
            <a:ln w="19050">
              <a:solidFill>
                <a:srgbClr val="C0000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/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blipFill>
                  <a:blip r:embed="rId8"/>
                  <a:stretch>
                    <a:fillRect l="-32258" r="-19355" b="-5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/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blipFill>
                  <a:blip r:embed="rId9"/>
                  <a:stretch>
                    <a:fillRect l="-15854" t="-3704" r="-29268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E62D9-095F-B062-F376-E4D8C47C7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8482" y="4252368"/>
              <a:ext cx="163463" cy="161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/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blipFill>
                  <a:blip r:embed="rId10"/>
                  <a:stretch>
                    <a:fillRect l="-37037" r="-22222" b="-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/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blipFill>
                  <a:blip r:embed="rId11"/>
                  <a:stretch>
                    <a:fillRect l="-16667" t="-3704" r="-30769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/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blipFill>
                  <a:blip r:embed="rId12"/>
                  <a:stretch>
                    <a:fillRect l="-37037" r="-1851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39651E-A897-EFF1-1E62-F47E3EB1E13A}"/>
              </a:ext>
            </a:extLst>
          </p:cNvPr>
          <p:cNvGrpSpPr/>
          <p:nvPr/>
        </p:nvGrpSpPr>
        <p:grpSpPr>
          <a:xfrm>
            <a:off x="-5629311" y="-4528691"/>
            <a:ext cx="5666308" cy="5537753"/>
            <a:chOff x="81583" y="298278"/>
            <a:chExt cx="5666308" cy="55377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308101" y="1340778"/>
              <a:ext cx="4861031" cy="3730609"/>
              <a:chOff x="6379313" y="1358574"/>
              <a:chExt cx="4718105" cy="37407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379313" y="2633203"/>
                <a:ext cx="4718105" cy="1246909"/>
                <a:chOff x="3115652" y="2831323"/>
                <a:chExt cx="4718105" cy="124690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5652" y="3429000"/>
                  <a:ext cx="4718105" cy="0"/>
                </a:xfrm>
                <a:prstGeom prst="line">
                  <a:avLst/>
                </a:prstGeom>
                <a:ln w="28575">
                  <a:solidFill>
                    <a:srgbClr val="2A4BD8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875" y="2831323"/>
                  <a:ext cx="1253386" cy="124690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9603" y="1358574"/>
                <a:ext cx="3760160" cy="374072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4335" y="2018700"/>
                <a:ext cx="2506771" cy="249381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/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blipFill>
                  <a:blip r:embed="rId13"/>
                  <a:stretch>
                    <a:fillRect l="-41667" r="-54167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/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blipFill>
                  <a:blip r:embed="rId14"/>
                  <a:stretch>
                    <a:fillRect l="-36000" r="-48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/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8000" b="-9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/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blipFill>
                  <a:blip r:embed="rId16"/>
                  <a:stretch>
                    <a:fillRect l="-41667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9A76A5-ACB4-D5FB-F119-8A0839AAB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262" y="716753"/>
              <a:ext cx="10810" cy="5119278"/>
            </a:xfrm>
            <a:prstGeom prst="line">
              <a:avLst/>
            </a:prstGeom>
            <a:ln w="28575">
              <a:solidFill>
                <a:srgbClr val="2A4BD8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04C411EB-25B0-4ACE-C682-451114C4A39A}"/>
                </a:ext>
              </a:extLst>
            </p:cNvPr>
            <p:cNvSpPr/>
            <p:nvPr/>
          </p:nvSpPr>
          <p:spPr>
            <a:xfrm>
              <a:off x="81583" y="845520"/>
              <a:ext cx="5095344" cy="4385338"/>
            </a:xfrm>
            <a:prstGeom prst="arc">
              <a:avLst>
                <a:gd name="adj1" fmla="val 16558836"/>
                <a:gd name="adj2" fmla="val 90077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3993B599-0CC9-B73E-FC55-00AC3ED1E302}"/>
                </a:ext>
              </a:extLst>
            </p:cNvPr>
            <p:cNvSpPr/>
            <p:nvPr/>
          </p:nvSpPr>
          <p:spPr>
            <a:xfrm rot="5672237">
              <a:off x="334173" y="650232"/>
              <a:ext cx="4557753" cy="3853846"/>
            </a:xfrm>
            <a:prstGeom prst="arc">
              <a:avLst>
                <a:gd name="adj1" fmla="val 17270557"/>
                <a:gd name="adj2" fmla="val 20920439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A0290B07-42F7-25B1-35BE-CED09CA2964A}"/>
                </a:ext>
              </a:extLst>
            </p:cNvPr>
            <p:cNvSpPr/>
            <p:nvPr/>
          </p:nvSpPr>
          <p:spPr>
            <a:xfrm rot="11086072">
              <a:off x="453679" y="1004855"/>
              <a:ext cx="5294212" cy="4513424"/>
            </a:xfrm>
            <a:prstGeom prst="arc">
              <a:avLst>
                <a:gd name="adj1" fmla="val 16558836"/>
                <a:gd name="adj2" fmla="val 21254368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127334F-39B8-DC4B-B811-ACB07E042378}"/>
                </a:ext>
              </a:extLst>
            </p:cNvPr>
            <p:cNvSpPr/>
            <p:nvPr/>
          </p:nvSpPr>
          <p:spPr>
            <a:xfrm rot="16200000">
              <a:off x="1081821" y="1647084"/>
              <a:ext cx="3518991" cy="3490420"/>
            </a:xfrm>
            <a:prstGeom prst="arc">
              <a:avLst>
                <a:gd name="adj1" fmla="val 16698383"/>
                <a:gd name="adj2" fmla="val 21460210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/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blipFill>
                  <a:blip r:embed="rId17"/>
                  <a:stretch>
                    <a:fillRect l="-40909" r="-50000" b="-8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/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blipFill>
                  <a:blip r:embed="rId18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0529CEA-9E1C-D276-32C6-DF8181D3EBF6}"/>
                </a:ext>
              </a:extLst>
            </p:cNvPr>
            <p:cNvCxnSpPr>
              <a:cxnSpLocks/>
              <a:stCxn id="28" idx="3"/>
              <a:endCxn id="30" idx="3"/>
            </p:cNvCxnSpPr>
            <p:nvPr/>
          </p:nvCxnSpPr>
          <p:spPr>
            <a:xfrm flipH="1">
              <a:off x="1432101" y="3266641"/>
              <a:ext cx="1308983" cy="12584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E5014B-56D6-8923-EE6F-7DD4672287A7}"/>
                </a:ext>
              </a:extLst>
            </p:cNvPr>
            <p:cNvCxnSpPr>
              <a:cxnSpLocks/>
              <a:stCxn id="28" idx="1"/>
              <a:endCxn id="32" idx="1"/>
            </p:cNvCxnSpPr>
            <p:nvPr/>
          </p:nvCxnSpPr>
          <p:spPr>
            <a:xfrm flipH="1" flipV="1">
              <a:off x="1896947" y="2363343"/>
              <a:ext cx="844137" cy="78605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D5E9375-2806-E890-442C-F4B74C6AB006}"/>
                </a:ext>
              </a:extLst>
            </p:cNvPr>
            <p:cNvCxnSpPr>
              <a:cxnSpLocks/>
              <a:stCxn id="28" idx="7"/>
              <a:endCxn id="9" idx="7"/>
            </p:cNvCxnSpPr>
            <p:nvPr/>
          </p:nvCxnSpPr>
          <p:spPr>
            <a:xfrm flipV="1">
              <a:off x="2862206" y="2794070"/>
              <a:ext cx="393621" cy="35532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/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blipFill>
                  <a:blip r:embed="rId19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92793E8-E23C-883B-542E-FC91B0F7287A}"/>
                </a:ext>
              </a:extLst>
            </p:cNvPr>
            <p:cNvSpPr/>
            <p:nvPr/>
          </p:nvSpPr>
          <p:spPr>
            <a:xfrm>
              <a:off x="3210388" y="2349254"/>
              <a:ext cx="382436" cy="3852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/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blipFill>
                  <a:blip r:embed="rId20"/>
                  <a:stretch>
                    <a:fillRect l="-19697" t="-4762" r="-60606" b="-10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8A2084-6E81-309C-CA6F-77CB9024EE2B}"/>
                </a:ext>
              </a:extLst>
            </p:cNvPr>
            <p:cNvSpPr/>
            <p:nvPr/>
          </p:nvSpPr>
          <p:spPr>
            <a:xfrm>
              <a:off x="2605859" y="3018872"/>
              <a:ext cx="382436" cy="3852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12A35-72C3-CF97-29F3-3FF2F6EE312D}"/>
                </a:ext>
              </a:extLst>
            </p:cNvPr>
            <p:cNvSpPr txBox="1"/>
            <p:nvPr/>
          </p:nvSpPr>
          <p:spPr>
            <a:xfrm>
              <a:off x="2859944" y="3389674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65318-BAE6-1D54-62BF-AD46DE698828}"/>
                </a:ext>
              </a:extLst>
            </p:cNvPr>
            <p:cNvSpPr txBox="1"/>
            <p:nvPr/>
          </p:nvSpPr>
          <p:spPr>
            <a:xfrm>
              <a:off x="3584186" y="2564706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/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solidFill>
                <a:srgbClr val="00B0F0">
                  <a:alpha val="48521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Ne-Pred.	 	Conf. 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	0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1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0 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blipFill>
                <a:blip r:embed="rId21"/>
                <a:stretch>
                  <a:fillRect l="-1869" t="-2083" r="-4206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F3A599-6AE5-6401-C03C-F8047CC617AD}"/>
              </a:ext>
            </a:extLst>
          </p:cNvPr>
          <p:cNvCxnSpPr>
            <a:cxnSpLocks/>
          </p:cNvCxnSpPr>
          <p:nvPr/>
        </p:nvCxnSpPr>
        <p:spPr>
          <a:xfrm>
            <a:off x="9766760" y="8778010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E503C4-6B9E-ADA9-F842-317FB491B563}"/>
              </a:ext>
            </a:extLst>
          </p:cNvPr>
          <p:cNvSpPr txBox="1"/>
          <p:nvPr/>
        </p:nvSpPr>
        <p:spPr>
          <a:xfrm>
            <a:off x="9717815" y="8393763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FBF9A-F4D2-94D7-3D5A-5B847368C946}"/>
              </a:ext>
            </a:extLst>
          </p:cNvPr>
          <p:cNvSpPr/>
          <p:nvPr/>
        </p:nvSpPr>
        <p:spPr>
          <a:xfrm>
            <a:off x="9023057" y="8479156"/>
            <a:ext cx="671707" cy="7646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/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0.98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blipFill>
                <a:blip r:embed="rId22"/>
                <a:stretch>
                  <a:fillRect l="-2312" t="-6452" r="-173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DAE628B-D009-96CC-3899-7ECDB99A427E}"/>
              </a:ext>
            </a:extLst>
          </p:cNvPr>
          <p:cNvSpPr/>
          <p:nvPr/>
        </p:nvSpPr>
        <p:spPr>
          <a:xfrm>
            <a:off x="9044591" y="9799148"/>
            <a:ext cx="697402" cy="935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00F1C5-14F0-1004-C179-02027BD1BFCD}"/>
              </a:ext>
            </a:extLst>
          </p:cNvPr>
          <p:cNvCxnSpPr>
            <a:cxnSpLocks/>
          </p:cNvCxnSpPr>
          <p:nvPr/>
        </p:nvCxnSpPr>
        <p:spPr>
          <a:xfrm>
            <a:off x="9744967" y="10275067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A2C48E-5890-FDFA-2098-CD48E489737C}"/>
              </a:ext>
            </a:extLst>
          </p:cNvPr>
          <p:cNvSpPr txBox="1"/>
          <p:nvPr/>
        </p:nvSpPr>
        <p:spPr>
          <a:xfrm>
            <a:off x="9694764" y="9867295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/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phi(A,B,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0.97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blipFill>
                <a:blip r:embed="rId23"/>
                <a:stretch>
                  <a:fillRect l="-1734" t="-6667" r="-173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3B65921-0F6A-399F-8075-ED9F2B020605}"/>
              </a:ext>
            </a:extLst>
          </p:cNvPr>
          <p:cNvSpPr txBox="1"/>
          <p:nvPr/>
        </p:nvSpPr>
        <p:spPr>
          <a:xfrm>
            <a:off x="10030635" y="-5247905"/>
            <a:ext cx="2975395" cy="646331"/>
          </a:xfrm>
          <a:prstGeom prst="rect">
            <a:avLst/>
          </a:prstGeom>
          <a:solidFill>
            <a:srgbClr val="92D050">
              <a:alpha val="48521"/>
            </a:srgbClr>
          </a:solidFill>
        </p:spPr>
        <p:txBody>
          <a:bodyPr wrap="square">
            <a:spAutoFit/>
          </a:bodyPr>
          <a:lstStyle/>
          <a:p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A: [..., 0.4,0.6, ...]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B: </a:t>
            </a:r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[..., 0.6,0.3, ...]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29-DA99-E671-538F-1BDA3634C4C5}"/>
              </a:ext>
            </a:extLst>
          </p:cNvPr>
          <p:cNvSpPr txBox="1"/>
          <p:nvPr/>
        </p:nvSpPr>
        <p:spPr>
          <a:xfrm>
            <a:off x="10440320" y="-3429799"/>
            <a:ext cx="2198339" cy="646331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Perception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Predictions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5BA8E-B852-D81C-4DEE-79A8E2418637}"/>
              </a:ext>
            </a:extLst>
          </p:cNvPr>
          <p:cNvCxnSpPr>
            <a:cxnSpLocks/>
          </p:cNvCxnSpPr>
          <p:nvPr/>
        </p:nvCxnSpPr>
        <p:spPr>
          <a:xfrm>
            <a:off x="2150749" y="8443219"/>
            <a:ext cx="476564" cy="59250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15D6C0-E819-F444-5800-FDFD0B2DC585}"/>
              </a:ext>
            </a:extLst>
          </p:cNvPr>
          <p:cNvGrpSpPr/>
          <p:nvPr/>
        </p:nvGrpSpPr>
        <p:grpSpPr>
          <a:xfrm>
            <a:off x="5416252" y="-6211085"/>
            <a:ext cx="3041915" cy="3748609"/>
            <a:chOff x="545585" y="1356098"/>
            <a:chExt cx="3041915" cy="37486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60D3F5-3480-142F-B8F7-5E51054CEB83}"/>
                </a:ext>
              </a:extLst>
            </p:cNvPr>
            <p:cNvGrpSpPr/>
            <p:nvPr/>
          </p:nvGrpSpPr>
          <p:grpSpPr>
            <a:xfrm>
              <a:off x="545585" y="1623886"/>
              <a:ext cx="3041915" cy="3154591"/>
              <a:chOff x="790287" y="1462067"/>
              <a:chExt cx="3041915" cy="315459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7B32EA3-6557-2CB4-B61E-32A8117DB490}"/>
                  </a:ext>
                </a:extLst>
              </p:cNvPr>
              <p:cNvGrpSpPr/>
              <p:nvPr/>
            </p:nvGrpSpPr>
            <p:grpSpPr>
              <a:xfrm>
                <a:off x="1085587" y="1811851"/>
                <a:ext cx="2713205" cy="2713311"/>
                <a:chOff x="1076664" y="2176531"/>
                <a:chExt cx="2713205" cy="27133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8987E58-9C94-620F-E1F5-6075F569D705}"/>
                    </a:ext>
                  </a:extLst>
                </p:cNvPr>
                <p:cNvSpPr txBox="1"/>
                <p:nvPr/>
              </p:nvSpPr>
              <p:spPr>
                <a:xfrm>
                  <a:off x="1076664" y="2176531"/>
                  <a:ext cx="2713205" cy="271331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48521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endPara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4390E1F-99E1-2069-110B-2C2FC1EF12DE}"/>
                    </a:ext>
                  </a:extLst>
                </p:cNvPr>
                <p:cNvSpPr/>
                <p:nvPr/>
              </p:nvSpPr>
              <p:spPr>
                <a:xfrm>
                  <a:off x="1884986" y="3423332"/>
                  <a:ext cx="382436" cy="38528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8F11619-3E56-40F0-3C64-E17166217021}"/>
                    </a:ext>
                  </a:extLst>
                </p:cNvPr>
                <p:cNvSpPr/>
                <p:nvPr/>
              </p:nvSpPr>
              <p:spPr>
                <a:xfrm>
                  <a:off x="2527800" y="2856067"/>
                  <a:ext cx="382436" cy="38528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93B1A94-49E9-C416-48B2-BC22B6777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371" y="1780548"/>
                <a:ext cx="2730792" cy="249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DB7BDA0-9767-99BC-A9BA-EB3506C74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791" y="1784548"/>
                <a:ext cx="11705" cy="27736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B0A757-7A1D-3708-0745-31473C880F9E}"/>
                  </a:ext>
                </a:extLst>
              </p:cNvPr>
              <p:cNvSpPr txBox="1"/>
              <p:nvPr/>
            </p:nvSpPr>
            <p:spPr>
              <a:xfrm>
                <a:off x="3580210" y="1462067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x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924D22-719B-C545-727A-591FD254AFF8}"/>
                  </a:ext>
                </a:extLst>
              </p:cNvPr>
              <p:cNvSpPr txBox="1"/>
              <p:nvPr/>
            </p:nvSpPr>
            <p:spPr>
              <a:xfrm>
                <a:off x="823560" y="161500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005A94-5569-281B-8A19-451BAD965530}"/>
                  </a:ext>
                </a:extLst>
              </p:cNvPr>
              <p:cNvSpPr txBox="1"/>
              <p:nvPr/>
            </p:nvSpPr>
            <p:spPr>
              <a:xfrm>
                <a:off x="790287" y="4339659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B82ABBC-E7FF-BD1E-70AA-323BC5589217}"/>
                  </a:ext>
                </a:extLst>
              </p:cNvPr>
              <p:cNvSpPr txBox="1"/>
              <p:nvPr/>
            </p:nvSpPr>
            <p:spPr>
              <a:xfrm>
                <a:off x="2032610" y="3492457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(0.4, 0.6)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01EC59-0F15-B8A4-1998-D826A1DA14ED}"/>
                  </a:ext>
                </a:extLst>
              </p:cNvPr>
              <p:cNvSpPr txBox="1"/>
              <p:nvPr/>
            </p:nvSpPr>
            <p:spPr>
              <a:xfrm>
                <a:off x="2948615" y="2651943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(0.6, 0.3)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A0AF353-05F7-A5F9-9448-BC3DB15517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920" y="1963068"/>
              <a:ext cx="2701500" cy="2714173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CA3420-2C63-F346-FB85-9FCE3D92BE8B}"/>
                </a:ext>
              </a:extLst>
            </p:cNvPr>
            <p:cNvSpPr txBox="1"/>
            <p:nvPr/>
          </p:nvSpPr>
          <p:spPr>
            <a:xfrm>
              <a:off x="2338806" y="301364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B0E08D6B-E139-C6D6-6DF7-9BFA1D1D1F9A}"/>
                </a:ext>
              </a:extLst>
            </p:cNvPr>
            <p:cNvSpPr/>
            <p:nvPr/>
          </p:nvSpPr>
          <p:spPr>
            <a:xfrm rot="8103605">
              <a:off x="2167157" y="1356098"/>
              <a:ext cx="203013" cy="3748609"/>
            </a:xfrm>
            <a:prstGeom prst="leftBr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C3D315-594D-C79E-549C-6DA115B31F2C}"/>
                </a:ext>
              </a:extLst>
            </p:cNvPr>
            <p:cNvSpPr txBox="1"/>
            <p:nvPr/>
          </p:nvSpPr>
          <p:spPr>
            <a:xfrm>
              <a:off x="1540830" y="3678217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DBB55-D57D-FC7A-343A-FB68B83FE346}"/>
                </a:ext>
              </a:extLst>
            </p:cNvPr>
            <p:cNvSpPr txBox="1"/>
            <p:nvPr/>
          </p:nvSpPr>
          <p:spPr>
            <a:xfrm>
              <a:off x="2615953" y="3043782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0B4BD39-CEE0-4935-7C9A-792804575C19}"/>
              </a:ext>
            </a:extLst>
          </p:cNvPr>
          <p:cNvSpPr txBox="1"/>
          <p:nvPr/>
        </p:nvSpPr>
        <p:spPr>
          <a:xfrm>
            <a:off x="7262811" y="-3442821"/>
            <a:ext cx="2198339" cy="369332"/>
          </a:xfrm>
          <a:prstGeom prst="rect">
            <a:avLst/>
          </a:prstGeom>
          <a:solidFill>
            <a:schemeClr val="bg1">
              <a:lumMod val="65000"/>
              <a:alpha val="4852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27F2A-0178-B156-64FC-48CC12BA4D65}"/>
              </a:ext>
            </a:extLst>
          </p:cNvPr>
          <p:cNvSpPr txBox="1"/>
          <p:nvPr/>
        </p:nvSpPr>
        <p:spPr>
          <a:xfrm>
            <a:off x="13822401" y="-3408599"/>
            <a:ext cx="2198339" cy="369332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CB8409-B750-5592-075F-00D6B5618D8F}"/>
              </a:ext>
            </a:extLst>
          </p:cNvPr>
          <p:cNvCxnSpPr>
            <a:cxnSpLocks/>
          </p:cNvCxnSpPr>
          <p:nvPr/>
        </p:nvCxnSpPr>
        <p:spPr>
          <a:xfrm flipV="1">
            <a:off x="1709063" y="3523307"/>
            <a:ext cx="5865517" cy="702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A173EA-B6C5-DD11-08C3-F066F38C637C}"/>
              </a:ext>
            </a:extLst>
          </p:cNvPr>
          <p:cNvCxnSpPr>
            <a:cxnSpLocks/>
          </p:cNvCxnSpPr>
          <p:nvPr/>
        </p:nvCxnSpPr>
        <p:spPr>
          <a:xfrm flipH="1" flipV="1">
            <a:off x="4486769" y="903526"/>
            <a:ext cx="39928" cy="57066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/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blipFill>
                <a:blip r:embed="rId24"/>
                <a:stretch>
                  <a:fillRect l="-384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/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blipFill>
                <a:blip r:embed="rId25"/>
                <a:stretch>
                  <a:fillRect l="-40625" r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/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blipFill>
                <a:blip r:embed="rId26"/>
                <a:stretch>
                  <a:fillRect l="-377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/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blipFill>
                <a:blip r:embed="rId27"/>
                <a:stretch>
                  <a:fillRect l="-392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/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blipFill>
                <a:blip r:embed="rId28"/>
                <a:stretch>
                  <a:fillRect l="-38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/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blipFill>
                <a:blip r:embed="rId29"/>
                <a:stretch>
                  <a:fillRect l="-576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7D2C5865-3F6A-8379-F430-0432BAD846AF}"/>
              </a:ext>
            </a:extLst>
          </p:cNvPr>
          <p:cNvSpPr>
            <a:spLocks/>
          </p:cNvSpPr>
          <p:nvPr/>
        </p:nvSpPr>
        <p:spPr>
          <a:xfrm>
            <a:off x="12389574" y="2935584"/>
            <a:ext cx="1080000" cy="10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/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blipFill>
                <a:blip r:embed="rId30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AC55377B-72B7-B457-E035-6BD167AA16D0}"/>
              </a:ext>
            </a:extLst>
          </p:cNvPr>
          <p:cNvSpPr/>
          <p:nvPr/>
        </p:nvSpPr>
        <p:spPr>
          <a:xfrm>
            <a:off x="12809011" y="3352853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AA58BA-A5F9-90D9-65AA-B3AD49BF0108}"/>
              </a:ext>
            </a:extLst>
          </p:cNvPr>
          <p:cNvCxnSpPr>
            <a:cxnSpLocks/>
          </p:cNvCxnSpPr>
          <p:nvPr/>
        </p:nvCxnSpPr>
        <p:spPr>
          <a:xfrm flipV="1">
            <a:off x="2364291" y="1090214"/>
            <a:ext cx="4687046" cy="46775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82E33E-FCF3-CC2C-4D1E-9AD667BDBA8E}"/>
              </a:ext>
            </a:extLst>
          </p:cNvPr>
          <p:cNvCxnSpPr>
            <a:cxnSpLocks/>
          </p:cNvCxnSpPr>
          <p:nvPr/>
        </p:nvCxnSpPr>
        <p:spPr>
          <a:xfrm>
            <a:off x="1867199" y="1090214"/>
            <a:ext cx="5342274" cy="49328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/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blipFill>
                <a:blip r:embed="rId31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/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blipFill>
                <a:blip r:embed="rId32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F1D050E0-DCDE-285B-8C21-94C816517FC9}"/>
              </a:ext>
            </a:extLst>
          </p:cNvPr>
          <p:cNvSpPr/>
          <p:nvPr/>
        </p:nvSpPr>
        <p:spPr>
          <a:xfrm>
            <a:off x="11304287" y="1863215"/>
            <a:ext cx="3240000" cy="324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DA1091A-B7E6-8C33-E905-2F3B944BC736}"/>
              </a:ext>
            </a:extLst>
          </p:cNvPr>
          <p:cNvSpPr/>
          <p:nvPr/>
        </p:nvSpPr>
        <p:spPr>
          <a:xfrm>
            <a:off x="11831406" y="2395584"/>
            <a:ext cx="2160000" cy="21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/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blipFill>
                <a:blip r:embed="rId3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/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blipFill>
                <a:blip r:embed="rId3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C58B905-D729-E0F4-4DC2-1B906D4B67E5}"/>
              </a:ext>
            </a:extLst>
          </p:cNvPr>
          <p:cNvSpPr/>
          <p:nvPr/>
        </p:nvSpPr>
        <p:spPr>
          <a:xfrm>
            <a:off x="14076223" y="3137608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D4C1832-F312-F286-C5EA-1D43CB0F5E67}"/>
              </a:ext>
            </a:extLst>
          </p:cNvPr>
          <p:cNvSpPr/>
          <p:nvPr/>
        </p:nvSpPr>
        <p:spPr>
          <a:xfrm>
            <a:off x="5523284" y="2963204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7ED94-F51C-B4E8-5574-82CB6F8895F9}"/>
              </a:ext>
            </a:extLst>
          </p:cNvPr>
          <p:cNvSpPr/>
          <p:nvPr/>
        </p:nvSpPr>
        <p:spPr>
          <a:xfrm>
            <a:off x="4412945" y="3456431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A850952-D057-98C4-816D-B8954CD34550}"/>
              </a:ext>
            </a:extLst>
          </p:cNvPr>
          <p:cNvSpPr/>
          <p:nvPr/>
        </p:nvSpPr>
        <p:spPr>
          <a:xfrm>
            <a:off x="10764287" y="1363307"/>
            <a:ext cx="4320000" cy="432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/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blipFill>
                <a:blip r:embed="rId3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3CEDBBD-567B-6D6D-1519-38654C47896C}"/>
              </a:ext>
            </a:extLst>
          </p:cNvPr>
          <p:cNvCxnSpPr>
            <a:cxnSpLocks/>
            <a:stCxn id="155" idx="2"/>
            <a:endCxn id="82" idx="2"/>
          </p:cNvCxnSpPr>
          <p:nvPr/>
        </p:nvCxnSpPr>
        <p:spPr>
          <a:xfrm flipV="1">
            <a:off x="10244098" y="3475585"/>
            <a:ext cx="2564913" cy="103577"/>
          </a:xfrm>
          <a:prstGeom prst="line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/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blipFill>
                <a:blip r:embed="rId3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/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blipFill>
                <a:blip r:embed="rId37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>
            <a:extLst>
              <a:ext uri="{FF2B5EF4-FFF2-40B4-BE49-F238E27FC236}">
                <a16:creationId xmlns:a16="http://schemas.microsoft.com/office/drawing/2014/main" id="{6DB0A957-945F-592D-EDDE-50FFCCD8CDEC}"/>
              </a:ext>
            </a:extLst>
          </p:cNvPr>
          <p:cNvSpPr/>
          <p:nvPr/>
        </p:nvSpPr>
        <p:spPr>
          <a:xfrm>
            <a:off x="10244098" y="879162"/>
            <a:ext cx="5400000" cy="540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/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/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blipFill>
                <a:blip r:embed="rId39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56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216772"/>
            <a:ext cx="15525571" cy="7995359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4892520" y="470073"/>
            <a:ext cx="1979227" cy="1905328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9579862" y="384685"/>
            <a:ext cx="1979227" cy="1905328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4929091" y="473304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9559854" y="384684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4892516" y="517758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9533665" y="468913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2" y="-1080241"/>
            <a:ext cx="12588941" cy="1328008"/>
          </a:xfrm>
        </p:spPr>
        <p:txBody>
          <a:bodyPr>
            <a:normAutofit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1192926" y="6678767"/>
            <a:ext cx="11219051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The RL based model predicate the reward in each state and make actions. But it can not explain the reason of making this action in higher level.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407028" y="315635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734622" y="1992675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495427" y="1313128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699470" y="310550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6977591" y="210385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10560416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11155326" y="1831211"/>
            <a:ext cx="151419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1869283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4225336" y="3137646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7975151" y="3106981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7013081" y="1393587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10428479" y="1437774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11775785" y="1452786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6089100" y="-610045"/>
            <a:ext cx="444969" cy="9224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4055950" y="4348533"/>
            <a:ext cx="581293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1422723" y="981102"/>
            <a:ext cx="1979227" cy="1905328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4910335" y="996750"/>
            <a:ext cx="1979227" cy="1905328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8339700" y="1081849"/>
            <a:ext cx="1979227" cy="1963705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13289976" y="1021656"/>
            <a:ext cx="1979227" cy="1905328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9" y="-1218300"/>
            <a:ext cx="15999780" cy="1394975"/>
          </a:xfrm>
        </p:spPr>
        <p:txBody>
          <a:bodyPr>
            <a:normAutofit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406773" y="6369289"/>
            <a:ext cx="12791400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Predict the final state first, then extracts the actions from initial and final states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Knowing a higher-level plan before doing the actions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KG is updatable for new scenarios and can be lightweight.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344778" y="3485936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509613" y="2233772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193149" y="1558566"/>
            <a:ext cx="139542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017303" y="312876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8636659" y="2487282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5324003" y="2579566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5926101" y="2297228"/>
            <a:ext cx="212090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12017624" y="1880585"/>
            <a:ext cx="8829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10008324" y="19412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11905770" y="253113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4324866" y="4647413"/>
            <a:ext cx="394418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944110" y="1113598"/>
            <a:ext cx="1979227" cy="1905328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13232003" y="1561226"/>
            <a:ext cx="1979227" cy="1905328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5557727" y="336984"/>
            <a:ext cx="1979227" cy="1905328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6480764" y="2422839"/>
            <a:ext cx="1979227" cy="1905328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4328211" y="2402618"/>
            <a:ext cx="1979227" cy="1905328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633" y="1061725"/>
            <a:ext cx="6356483" cy="6065849"/>
          </a:xfrm>
        </p:spPr>
        <p:txBody>
          <a:bodyPr>
            <a:normAutofit/>
          </a:bodyPr>
          <a:lstStyle/>
          <a:p>
            <a:pPr marL="1349998" lvl="2" indent="0">
              <a:buNone/>
            </a:pPr>
            <a:endParaRPr lang="en-US" sz="2068" dirty="0"/>
          </a:p>
          <a:p>
            <a:pPr lvl="2"/>
            <a:endParaRPr lang="en-US" sz="2068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7" y="1736440"/>
            <a:ext cx="9956617" cy="43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54" y="-743027"/>
            <a:ext cx="16931873" cy="628148"/>
          </a:xfrm>
        </p:spPr>
        <p:txBody>
          <a:bodyPr>
            <a:normAutofit/>
          </a:bodyPr>
          <a:lstStyle/>
          <a:p>
            <a:r>
              <a:rPr lang="en-US" sz="2658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1099228"/>
            <a:ext cx="10079995" cy="46595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406773" y="6369289"/>
            <a:ext cx="1279140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ol table, table&#10;&#10;Description automatically generated">
            <a:extLst>
              <a:ext uri="{FF2B5EF4-FFF2-40B4-BE49-F238E27FC236}">
                <a16:creationId xmlns:a16="http://schemas.microsoft.com/office/drawing/2014/main" id="{7B6FD62E-7046-4AED-43AA-518D261A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" y="377432"/>
            <a:ext cx="2929997" cy="292999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67FFC-969B-F3D7-BBA2-48FF04D39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9" y="377431"/>
            <a:ext cx="2929998" cy="29299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BB9862-3421-01E5-D003-D9BB652FB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5" y="3460532"/>
            <a:ext cx="2929999" cy="292999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0F04E-8BC8-09BB-C7DF-E76491462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" y="3460533"/>
            <a:ext cx="2929998" cy="292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NeSy-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135005" marR="135005" marT="67503" marB="67503" anchor="ctr">
                        <a:blipFill>
                          <a:blip r:embed="rId6"/>
                          <a:stretch>
                            <a:fillRect l="-388701" t="-1695" r="-565" b="-622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A6D0C6C-5F42-1951-DDB4-CC729B7D0DA7}"/>
              </a:ext>
            </a:extLst>
          </p:cNvPr>
          <p:cNvSpPr/>
          <p:nvPr/>
        </p:nvSpPr>
        <p:spPr>
          <a:xfrm>
            <a:off x="341048" y="34951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5D4FA-7750-0C4B-B871-41838CE9A2D1}"/>
              </a:ext>
            </a:extLst>
          </p:cNvPr>
          <p:cNvSpPr/>
          <p:nvPr/>
        </p:nvSpPr>
        <p:spPr>
          <a:xfrm>
            <a:off x="3518787" y="32516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F9586-3E03-391B-BBF1-EF18734EBD2B}"/>
              </a:ext>
            </a:extLst>
          </p:cNvPr>
          <p:cNvSpPr/>
          <p:nvPr/>
        </p:nvSpPr>
        <p:spPr>
          <a:xfrm>
            <a:off x="341042" y="3442883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45FCC-53F4-F5F0-7CEE-E4F60B4F57F0}"/>
              </a:ext>
            </a:extLst>
          </p:cNvPr>
          <p:cNvSpPr/>
          <p:nvPr/>
        </p:nvSpPr>
        <p:spPr>
          <a:xfrm>
            <a:off x="3518787" y="3432092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54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40" y="-950960"/>
            <a:ext cx="15525571" cy="1035519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454" y="171480"/>
            <a:ext cx="8032927" cy="6424455"/>
          </a:xfrm>
        </p:spPr>
        <p:txBody>
          <a:bodyPr>
            <a:normAutofit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4990897" y="6307479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7347242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2293361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4880757" y="7287272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7695212" y="6049369"/>
            <a:ext cx="1756397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355643" y="6463644"/>
            <a:ext cx="1476190" cy="1453692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2425142" y="6255381"/>
            <a:ext cx="2200649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56282" y="2344980"/>
            <a:ext cx="1808340" cy="178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2599758" y="459940"/>
            <a:ext cx="1785033" cy="1781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2614731" y="2346780"/>
            <a:ext cx="1785033" cy="1781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2644678" y="4263619"/>
            <a:ext cx="1755086" cy="17819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4880756" y="1385780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4880756" y="3251171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4757571" y="5152854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6276475" y="2716671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6258933" y="4452814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6276473" y="7517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8591226" y="3335693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8591226" y="2790400"/>
            <a:ext cx="86038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8259018" y="459940"/>
            <a:ext cx="1785033" cy="17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-849579"/>
            <a:ext cx="8623981" cy="1216629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1448268" y="1549611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340321" y="2072410"/>
            <a:ext cx="1281618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/>
              <a:t>Images</a:t>
            </a:r>
            <a:endParaRPr lang="en-US" sz="2362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3850639" y="1904008"/>
            <a:ext cx="1154798" cy="851559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9290822" y="1202505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13243952" y="1140579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5480539" y="1093934"/>
            <a:ext cx="17165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9193353" y="2498190"/>
            <a:ext cx="2243583" cy="64459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8170734" y="-6095669"/>
            <a:ext cx="978474" cy="15357680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7315384" y="4112484"/>
            <a:ext cx="2616593" cy="63341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5484293" y="2471998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10909352" y="7518783"/>
            <a:ext cx="2608918" cy="38596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8025021" y="7384642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13753851" y="4166565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10934959" y="4118436"/>
            <a:ext cx="2441961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5572189" y="5901341"/>
            <a:ext cx="2076687" cy="5197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4915712" y="1552125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7190977" y="2088799"/>
            <a:ext cx="16611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11746825" y="1413226"/>
            <a:ext cx="1315123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13162122" y="1954462"/>
            <a:ext cx="2117140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7229613" y="5755179"/>
            <a:ext cx="1752010" cy="54528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12798020" y="5849295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10143336" y="5220948"/>
            <a:ext cx="1494125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11302052" y="6722458"/>
            <a:ext cx="498682" cy="6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10102850" y="7621364"/>
            <a:ext cx="510240" cy="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9044278" y="6731584"/>
            <a:ext cx="866234" cy="65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11732304" y="6043869"/>
            <a:ext cx="896049" cy="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10073592" y="4295916"/>
            <a:ext cx="767574" cy="2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9243801" y="4622038"/>
            <a:ext cx="970709" cy="67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4830374" y="6079352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13160516" y="4345016"/>
            <a:ext cx="486276" cy="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11846275" y="4738957"/>
            <a:ext cx="1907578" cy="64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7032852" y="3847814"/>
            <a:ext cx="10616025" cy="446308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9102985" y="6005779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11917966" y="2663639"/>
            <a:ext cx="845795" cy="2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74708" y="1366581"/>
            <a:ext cx="605831" cy="3066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13917774" y="367049"/>
            <a:ext cx="0" cy="61415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13287853" y="32814"/>
            <a:ext cx="2127071" cy="288568"/>
          </a:xfrm>
          <a:prstGeom prst="rect">
            <a:avLst/>
          </a:prstGeom>
        </p:spPr>
        <p:txBody>
          <a:bodyPr vert="horz" lIns="135005" tIns="67503" rIns="135005" bIns="6750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094603"/>
            <a:ext cx="15525571" cy="1957104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24" y="978218"/>
            <a:ext cx="15525571" cy="6424455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14" y="1760643"/>
            <a:ext cx="6325636" cy="1609383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" y="216774"/>
            <a:ext cx="9871725" cy="6424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10047099" y="2347281"/>
            <a:ext cx="7778190" cy="454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b="1" dirty="0"/>
              <a:t>Learning Algorithm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Find appropriate filter expressions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value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between min and max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Then combining filters from more complex situations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Conjunctions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Disjunctions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Scoring the filters by positive and negative examples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Iterate the searching for several times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Generate human readable places</a:t>
            </a:r>
          </a:p>
          <a:p>
            <a:endParaRPr lang="en-US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Discussion: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Color is the only discrete property. Think about object name?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Tx/>
                  <a:buChar char="-"/>
                </a:pPr>
                <a:r>
                  <a:rPr lang="en-US" sz="2068" b="1" dirty="0"/>
                  <a:t>Language</a:t>
                </a:r>
              </a:p>
              <a:p>
                <a:pPr marL="421874" indent="-421874">
                  <a:buFontTx/>
                  <a:buChar char="-"/>
                </a:pPr>
                <a:r>
                  <a:rPr lang="en-US" sz="2068" dirty="0"/>
                  <a:t>Object Properties that considered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Discrete property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Color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Continues properties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2068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68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blipFill>
                <a:blip r:embed="rId3"/>
                <a:stretch>
                  <a:fillRect l="-839" t="-3165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1188044" y="6389584"/>
            <a:ext cx="15710353" cy="1145483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248" dirty="0">
                <a:solidFill>
                  <a:schemeClr val="tx2"/>
                </a:solidFill>
              </a:rPr>
              <a:t>Paper: Synthetically Trained Neural Networks for Learning Human-Readable Plans from Real-World Demonstrations  (2018 ICRA)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-355687"/>
            <a:ext cx="15585079" cy="40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1" y="93014"/>
            <a:ext cx="10296253" cy="5469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10272988" y="216772"/>
            <a:ext cx="7552302" cy="29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Only use nouns describing the object’s class and leave including visual characteristics for future work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Extract ‘</a:t>
            </a:r>
            <a:r>
              <a:rPr lang="en-US" sz="2068" b="1" dirty="0"/>
              <a:t>apple</a:t>
            </a:r>
            <a:r>
              <a:rPr lang="en-US" sz="2068" dirty="0"/>
              <a:t>’ from ‘</a:t>
            </a:r>
            <a:r>
              <a:rPr lang="en-US" sz="2068" b="1" dirty="0"/>
              <a:t>a red apple on a wooden table</a:t>
            </a:r>
            <a:r>
              <a:rPr lang="en-US" sz="2068" dirty="0"/>
              <a:t>’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Personal Preferences 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New scenes are generated by general models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no</a:t>
            </a:r>
            <a:r>
              <a:rPr lang="de-DE" altLang="zh-CN" sz="2068" dirty="0"/>
              <a:t> </a:t>
            </a:r>
            <a:r>
              <a:rPr lang="en-US" altLang="zh-CN" sz="2068" dirty="0" err="1"/>
              <a:t>customrized</a:t>
            </a:r>
            <a:r>
              <a:rPr lang="en-US" altLang="zh-CN" sz="2068" dirty="0"/>
              <a:t> result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It does not learn from user</a:t>
            </a:r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" y="1383805"/>
            <a:ext cx="9645339" cy="5216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9818516" y="2016148"/>
            <a:ext cx="7552302" cy="136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Image generation models like DALL-E 2 do not yet have a grasp of even </a:t>
            </a:r>
            <a:r>
              <a:rPr lang="en-US" sz="2068" b="1" dirty="0"/>
              <a:t>basic relations </a:t>
            </a:r>
            <a:r>
              <a:rPr lang="en-US" sz="2068" dirty="0"/>
              <a:t>involving simple objects and agents</a:t>
            </a:r>
            <a:endParaRPr lang="en-US" altLang="zh-CN" sz="2068" dirty="0"/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094602"/>
            <a:ext cx="15438773" cy="1163686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5" y="1152723"/>
            <a:ext cx="4361269" cy="306880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1083821" y="693544"/>
            <a:ext cx="4071440" cy="387556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8"/>
              <a:ext cx="264265" cy="58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7" y="3804458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1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4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4" y="2059772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1379547" y="6048385"/>
            <a:ext cx="12967897" cy="1719224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771" dirty="0">
                <a:latin typeface="+mn-lt"/>
              </a:rPr>
              <a:t>Given</a:t>
            </a:r>
            <a:r>
              <a:rPr lang="de-DE" altLang="zh-CN" sz="1771" dirty="0">
                <a:latin typeface="+mn-lt"/>
              </a:rPr>
              <a:t> an 8-zone </a:t>
            </a:r>
            <a:r>
              <a:rPr lang="de-DE" altLang="zh-CN" sz="1771" dirty="0" err="1">
                <a:latin typeface="+mn-lt"/>
              </a:rPr>
              <a:t>map</a:t>
            </a:r>
            <a:r>
              <a:rPr lang="de-DE" altLang="zh-CN" sz="1771" dirty="0">
                <a:latin typeface="+mn-lt"/>
              </a:rPr>
              <a:t>, </a:t>
            </a:r>
            <a:r>
              <a:rPr lang="de-DE" altLang="zh-CN" sz="1771" dirty="0" err="1">
                <a:latin typeface="+mn-lt"/>
              </a:rPr>
              <a:t>the</a:t>
            </a:r>
            <a:r>
              <a:rPr lang="de-DE" altLang="zh-CN" sz="1771" dirty="0">
                <a:latin typeface="+mn-lt"/>
              </a:rPr>
              <a:t> NSFR </a:t>
            </a:r>
            <a:r>
              <a:rPr lang="de-DE" altLang="zh-CN" sz="1771" dirty="0" err="1">
                <a:latin typeface="+mn-lt"/>
              </a:rPr>
              <a:t>system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is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able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to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give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use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some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clauses</a:t>
            </a:r>
            <a:r>
              <a:rPr lang="de-DE" altLang="zh-CN" sz="1771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771" dirty="0">
              <a:latin typeface="+mn-lt"/>
            </a:endParaRPr>
          </a:p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71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53" y="1548363"/>
            <a:ext cx="4848999" cy="26731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2434554" y="4949168"/>
            <a:ext cx="136997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14239757" y="4949167"/>
            <a:ext cx="197369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6675667" y="5032522"/>
            <a:ext cx="380070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9" y="-753679"/>
            <a:ext cx="10241923" cy="715507"/>
          </a:xfrm>
        </p:spPr>
        <p:txBody>
          <a:bodyPr>
            <a:normAutofit/>
          </a:bodyPr>
          <a:lstStyle/>
          <a:p>
            <a:r>
              <a:rPr lang="en-US" sz="2068" dirty="0"/>
              <a:t>Paper: THE INGREDIENTS OF REAL-WORLD OBOTIC </a:t>
            </a:r>
            <a:r>
              <a:rPr lang="en-US" sz="2068" b="1" dirty="0"/>
              <a:t>REINFORCEMENT LEARNING </a:t>
            </a:r>
            <a:r>
              <a:rPr lang="en-US" sz="2068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7" y="570799"/>
            <a:ext cx="13447220" cy="6424455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552557" y="-767283"/>
            <a:ext cx="5400199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986" dirty="0"/>
              <a:t>Paper: </a:t>
            </a:r>
            <a:r>
              <a:rPr lang="en-US" sz="3986" dirty="0" err="1"/>
              <a:t>TarGF</a:t>
            </a:r>
            <a:r>
              <a:rPr lang="en-US" sz="3986" dirty="0"/>
              <a:t>: Learning Target Gradient Field for Object Rearrangement (</a:t>
            </a:r>
            <a:r>
              <a:rPr lang="en-US" sz="3986" dirty="0" err="1"/>
              <a:t>NeurIPS</a:t>
            </a:r>
            <a:r>
              <a:rPr lang="en-US" sz="3986" dirty="0"/>
              <a:t>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7751426" y="-767283"/>
            <a:ext cx="9016191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 fontScale="70000" lnSpcReduction="20000"/>
          </a:bodyPr>
          <a:lstStyle/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score-based models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Search for a policy with a set of examples, without relying on reward engineering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sz="2658" dirty="0"/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RL is on the control level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Is it considering anything about art and personalization?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endParaRPr lang="en-US" sz="2658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8" y="2396084"/>
            <a:ext cx="5963696" cy="514369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81" y="2592943"/>
            <a:ext cx="8154456" cy="4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988" y="1819617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" y="192639"/>
            <a:ext cx="11773697" cy="74190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803939" y="-753679"/>
            <a:ext cx="10241923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4" y="738276"/>
            <a:ext cx="8535348" cy="64244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803938" y="-753679"/>
            <a:ext cx="13160639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9396627" y="933295"/>
            <a:ext cx="7552302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Use surveys to collect user preferences and generate rating matrix</a:t>
            </a:r>
            <a:endParaRPr lang="en-US" altLang="zh-CN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Object relationships are rated by users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Takes too much effort for new data collections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Only consider the object relations in category level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7831</Words>
  <Application>Microsoft Office PowerPoint</Application>
  <PresentationFormat>Custom</PresentationFormat>
  <Paragraphs>1202</Paragraphs>
  <Slides>95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Helvetica Neue</vt:lpstr>
      <vt:lpstr>JetBrains Mono</vt:lpstr>
      <vt:lpstr>NimbusRomNo9L</vt:lpstr>
      <vt:lpstr>Arial</vt:lpstr>
      <vt:lpstr>Calibri</vt:lpstr>
      <vt:lpstr>Calibri Light</vt:lpstr>
      <vt:lpstr>Cambria Math</vt:lpstr>
      <vt:lpstr>Consolas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139</cp:revision>
  <dcterms:created xsi:type="dcterms:W3CDTF">2022-12-15T09:41:48Z</dcterms:created>
  <dcterms:modified xsi:type="dcterms:W3CDTF">2023-03-22T11:25:42Z</dcterms:modified>
</cp:coreProperties>
</file>